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617" r:id="rId2"/>
    <p:sldId id="750" r:id="rId3"/>
    <p:sldId id="797" r:id="rId4"/>
    <p:sldId id="757" r:id="rId5"/>
    <p:sldId id="751" r:id="rId6"/>
    <p:sldId id="794" r:id="rId7"/>
    <p:sldId id="795" r:id="rId8"/>
    <p:sldId id="753" r:id="rId9"/>
    <p:sldId id="754" r:id="rId10"/>
    <p:sldId id="755" r:id="rId11"/>
    <p:sldId id="756" r:id="rId12"/>
    <p:sldId id="769" r:id="rId13"/>
    <p:sldId id="770" r:id="rId14"/>
    <p:sldId id="793" r:id="rId15"/>
    <p:sldId id="771" r:id="rId16"/>
    <p:sldId id="772" r:id="rId17"/>
    <p:sldId id="776" r:id="rId18"/>
    <p:sldId id="768" r:id="rId19"/>
    <p:sldId id="773" r:id="rId20"/>
    <p:sldId id="759" r:id="rId21"/>
    <p:sldId id="774" r:id="rId22"/>
    <p:sldId id="775" r:id="rId23"/>
    <p:sldId id="778" r:id="rId24"/>
    <p:sldId id="777" r:id="rId25"/>
    <p:sldId id="796" r:id="rId2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FF00FF"/>
    <a:srgbClr val="00CCFF"/>
    <a:srgbClr val="D9470D"/>
    <a:srgbClr val="D8810E"/>
    <a:srgbClr val="33CC33"/>
    <a:srgbClr val="FFFF99"/>
    <a:srgbClr val="FF8792"/>
    <a:srgbClr val="BB0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1" autoAdjust="0"/>
    <p:restoredTop sz="99899" autoAdjust="0"/>
  </p:normalViewPr>
  <p:slideViewPr>
    <p:cSldViewPr snapToGrid="0">
      <p:cViewPr>
        <p:scale>
          <a:sx n="99" d="100"/>
          <a:sy n="99" d="100"/>
        </p:scale>
        <p:origin x="-926" y="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32"/>
    </p:cViewPr>
  </p:sorterViewPr>
  <p:notesViewPr>
    <p:cSldViewPr snapToGrid="0">
      <p:cViewPr varScale="1">
        <p:scale>
          <a:sx n="97" d="100"/>
          <a:sy n="97" d="100"/>
        </p:scale>
        <p:origin x="-266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2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2415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fld id="{DEEF1761-82D1-4350-AF6B-01A69F8995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85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2415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fld id="{543D58B0-898D-4780-93D6-EB715973E4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71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152400"/>
            <a:ext cx="2198687" cy="622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3" y="152400"/>
            <a:ext cx="6445250" cy="622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254875" cy="40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163" y="1066800"/>
            <a:ext cx="4321175" cy="530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066800"/>
            <a:ext cx="4322762" cy="530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3" y="1066800"/>
            <a:ext cx="4321175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066800"/>
            <a:ext cx="4322762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72548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163" y="1066800"/>
            <a:ext cx="8796337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667750" y="6586538"/>
            <a:ext cx="371475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  <a:defRPr/>
            </a:pPr>
            <a:fld id="{8DEC58FE-4372-4ACC-ACC5-0196F03DAC2E}" type="slidenum">
              <a:rPr lang="en-US" sz="1200">
                <a:solidFill>
                  <a:srgbClr val="BB0018"/>
                </a:solidFill>
              </a:rPr>
              <a:pPr algn="r">
                <a:lnSpc>
                  <a:spcPct val="90000"/>
                </a:lnSpc>
                <a:defRPr/>
              </a:pPr>
              <a:t>‹#›</a:t>
            </a:fld>
            <a:endParaRPr lang="en-US" sz="1200" dirty="0">
              <a:solidFill>
                <a:srgbClr val="BB0018"/>
              </a:solidFill>
            </a:endParaRPr>
          </a:p>
        </p:txBody>
      </p:sp>
      <p:sp>
        <p:nvSpPr>
          <p:cNvPr id="1037" name="Line 13"/>
          <p:cNvSpPr>
            <a:spLocks noChangeShapeType="1"/>
          </p:cNvSpPr>
          <p:nvPr userDrawn="1"/>
        </p:nvSpPr>
        <p:spPr bwMode="auto">
          <a:xfrm>
            <a:off x="925513" y="685800"/>
            <a:ext cx="8077200" cy="0"/>
          </a:xfrm>
          <a:prstGeom prst="line">
            <a:avLst/>
          </a:prstGeom>
          <a:noFill/>
          <a:ln w="38100">
            <a:solidFill>
              <a:srgbClr val="BB001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198" name="Picture 9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937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40000"/>
        </a:spcAft>
        <a:buClr>
          <a:srgbClr val="BB0018"/>
        </a:buClr>
        <a:buFont typeface="Wingdings" pitchFamily="2" charset="2"/>
        <a:buChar char="l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mclab.mst.edu/inductance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jpe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jpeg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emf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7.emf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emf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5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John.C.McCloskey@nasa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218"/>
          <p:cNvSpPr>
            <a:spLocks noChangeArrowheads="1"/>
          </p:cNvSpPr>
          <p:nvPr/>
        </p:nvSpPr>
        <p:spPr bwMode="auto">
          <a:xfrm>
            <a:off x="273050" y="3659188"/>
            <a:ext cx="8686800" cy="124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 algn="ctr">
              <a:spcBef>
                <a:spcPct val="20000"/>
              </a:spcBef>
              <a:spcAft>
                <a:spcPct val="40000"/>
              </a:spcAft>
              <a:buClr>
                <a:srgbClr val="BB0018"/>
              </a:buClr>
              <a:buFont typeface="Wingdings" pitchFamily="2" charset="2"/>
              <a:buNone/>
            </a:pPr>
            <a:r>
              <a:rPr lang="en-US" sz="2800" dirty="0"/>
              <a:t>John McCloskey</a:t>
            </a:r>
          </a:p>
          <a:p>
            <a:pPr marL="342900" indent="-342900" algn="ctr">
              <a:buClr>
                <a:srgbClr val="BB0018"/>
              </a:buClr>
              <a:buFont typeface="Wingdings" pitchFamily="2" charset="2"/>
              <a:buNone/>
            </a:pPr>
            <a:r>
              <a:rPr lang="en-US" sz="2800" dirty="0"/>
              <a:t> </a:t>
            </a:r>
            <a:r>
              <a:rPr lang="en-US" sz="1800" dirty="0"/>
              <a:t>NASA/GSFC Chief EMC Engineer</a:t>
            </a:r>
          </a:p>
          <a:p>
            <a:pPr marL="342900" indent="-342900" algn="ctr">
              <a:buClr>
                <a:srgbClr val="BB0018"/>
              </a:buClr>
              <a:buFont typeface="Wingdings" pitchFamily="2" charset="2"/>
              <a:buNone/>
            </a:pPr>
            <a:r>
              <a:rPr lang="en-US" sz="1800" dirty="0"/>
              <a:t>Code 565</a:t>
            </a:r>
          </a:p>
          <a:p>
            <a:pPr marL="342900" indent="-342900" algn="ctr">
              <a:buClr>
                <a:srgbClr val="BB0018"/>
              </a:buClr>
              <a:buFont typeface="Wingdings" pitchFamily="2" charset="2"/>
              <a:buNone/>
            </a:pPr>
            <a:r>
              <a:rPr lang="en-US" sz="1800" dirty="0"/>
              <a:t>301-286-5498</a:t>
            </a:r>
          </a:p>
          <a:p>
            <a:pPr marL="342900" indent="-342900" algn="ctr">
              <a:buClr>
                <a:srgbClr val="BB0018"/>
              </a:buClr>
              <a:buFont typeface="Wingdings" pitchFamily="2" charset="2"/>
              <a:buNone/>
            </a:pPr>
            <a:r>
              <a:rPr lang="en-US" sz="1800" dirty="0"/>
              <a:t>John.C.McCloskey@nasa.gov</a:t>
            </a:r>
            <a:endParaRPr lang="en-US" dirty="0"/>
          </a:p>
        </p:txBody>
      </p:sp>
      <p:sp>
        <p:nvSpPr>
          <p:cNvPr id="9219" name="Rectangle 9219"/>
          <p:cNvSpPr>
            <a:spLocks noChangeArrowheads="1"/>
          </p:cNvSpPr>
          <p:nvPr/>
        </p:nvSpPr>
        <p:spPr bwMode="auto">
          <a:xfrm>
            <a:off x="228600" y="1905000"/>
            <a:ext cx="8686800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 eaLnBrk="1" hangingPunct="1"/>
            <a:r>
              <a:rPr lang="en-US" sz="2800" dirty="0" smtClean="0">
                <a:solidFill>
                  <a:srgbClr val="BB0018"/>
                </a:solidFill>
              </a:rPr>
              <a:t>Current Return:</a:t>
            </a:r>
          </a:p>
          <a:p>
            <a:pPr algn="ctr" eaLnBrk="1" hangingPunct="1"/>
            <a:r>
              <a:rPr lang="en-US" sz="2800" dirty="0" smtClean="0">
                <a:solidFill>
                  <a:srgbClr val="BB0018"/>
                </a:solidFill>
              </a:rPr>
              <a:t>The Path of Least </a:t>
            </a:r>
            <a:r>
              <a:rPr lang="en-US" sz="2800" u="sng" dirty="0" smtClean="0">
                <a:solidFill>
                  <a:srgbClr val="BB0018"/>
                </a:solidFill>
              </a:rPr>
              <a:t>IMPEDANCE</a:t>
            </a:r>
            <a:endParaRPr lang="en-US" sz="2800" u="sng" dirty="0">
              <a:solidFill>
                <a:srgbClr val="BB0018"/>
              </a:solidFill>
            </a:endParaRPr>
          </a:p>
          <a:p>
            <a:pPr algn="ctr" eaLnBrk="1" hangingPunct="1"/>
            <a:endParaRPr lang="en-US" dirty="0">
              <a:solidFill>
                <a:srgbClr val="BB001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Analysis (cont.)</a:t>
            </a:r>
            <a:endParaRPr lang="en-US" dirty="0"/>
          </a:p>
        </p:txBody>
      </p:sp>
      <p:grpSp>
        <p:nvGrpSpPr>
          <p:cNvPr id="3" name="Group 189"/>
          <p:cNvGrpSpPr/>
          <p:nvPr/>
        </p:nvGrpSpPr>
        <p:grpSpPr>
          <a:xfrm>
            <a:off x="2451362" y="832132"/>
            <a:ext cx="4241276" cy="2525946"/>
            <a:chOff x="2351463" y="1042332"/>
            <a:chExt cx="4241276" cy="2525946"/>
          </a:xfrm>
        </p:grpSpPr>
        <p:grpSp>
          <p:nvGrpSpPr>
            <p:cNvPr id="11" name="Group 114"/>
            <p:cNvGrpSpPr/>
            <p:nvPr/>
          </p:nvGrpSpPr>
          <p:grpSpPr>
            <a:xfrm>
              <a:off x="3737495" y="2060026"/>
              <a:ext cx="1456604" cy="157658"/>
              <a:chOff x="3191413" y="2333295"/>
              <a:chExt cx="1456604" cy="157658"/>
            </a:xfrm>
          </p:grpSpPr>
          <p:grpSp>
            <p:nvGrpSpPr>
              <p:cNvPr id="12" name="Group 77"/>
              <p:cNvGrpSpPr>
                <a:grpSpLocks/>
              </p:cNvGrpSpPr>
              <p:nvPr/>
            </p:nvGrpSpPr>
            <p:grpSpPr bwMode="auto">
              <a:xfrm>
                <a:off x="3191413" y="2333295"/>
                <a:ext cx="413635" cy="157656"/>
                <a:chOff x="1066800" y="2438400"/>
                <a:chExt cx="1447800" cy="685800"/>
              </a:xfrm>
            </p:grpSpPr>
            <p:cxnSp>
              <p:nvCxnSpPr>
                <p:cNvPr id="4" name="Straight Connector 6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952500" y="2552700"/>
                  <a:ext cx="381000" cy="1524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5" name="Straight Connector 71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9906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" name="Straight Connector 72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4478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7" name="Straight Connector 7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9050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8" name="Straight Connector 7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247900" y="2857500"/>
                  <a:ext cx="381000" cy="1524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9" name="Straight Connector 7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2192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10" name="Straight Connector 7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6764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</p:grpSp>
          <p:grpSp>
            <p:nvGrpSpPr>
              <p:cNvPr id="13" name="Group 99"/>
              <p:cNvGrpSpPr>
                <a:grpSpLocks/>
              </p:cNvGrpSpPr>
              <p:nvPr/>
            </p:nvGrpSpPr>
            <p:grpSpPr bwMode="auto">
              <a:xfrm>
                <a:off x="3936135" y="2333298"/>
                <a:ext cx="711882" cy="157655"/>
                <a:chOff x="2895600" y="2743200"/>
                <a:chExt cx="1524000" cy="381000"/>
              </a:xfrm>
            </p:grpSpPr>
            <p:grpSp>
              <p:nvGrpSpPr>
                <p:cNvPr id="14" name="Group 88"/>
                <p:cNvGrpSpPr>
                  <a:grpSpLocks/>
                </p:cNvGrpSpPr>
                <p:nvPr/>
              </p:nvGrpSpPr>
              <p:grpSpPr bwMode="auto">
                <a:xfrm>
                  <a:off x="2895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22" name="Arc 21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23" name="Arc 22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15" name="Group 90"/>
                <p:cNvGrpSpPr>
                  <a:grpSpLocks/>
                </p:cNvGrpSpPr>
                <p:nvPr/>
              </p:nvGrpSpPr>
              <p:grpSpPr bwMode="auto">
                <a:xfrm>
                  <a:off x="3276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20" name="Arc 19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21" name="Arc 20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24" name="Group 93"/>
                <p:cNvGrpSpPr>
                  <a:grpSpLocks/>
                </p:cNvGrpSpPr>
                <p:nvPr/>
              </p:nvGrpSpPr>
              <p:grpSpPr bwMode="auto">
                <a:xfrm>
                  <a:off x="3657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18" name="Arc 17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9" name="Arc 18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25" name="Group 96"/>
                <p:cNvGrpSpPr>
                  <a:grpSpLocks/>
                </p:cNvGrpSpPr>
                <p:nvPr/>
              </p:nvGrpSpPr>
              <p:grpSpPr bwMode="auto">
                <a:xfrm>
                  <a:off x="4038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16" name="Arc 15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7" name="Arc 16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</p:grpSp>
          <p:cxnSp>
            <p:nvCxnSpPr>
              <p:cNvPr id="40" name="Straight Connector 39"/>
              <p:cNvCxnSpPr/>
              <p:nvPr/>
            </p:nvCxnSpPr>
            <p:spPr bwMode="auto">
              <a:xfrm>
                <a:off x="3615558" y="2406869"/>
                <a:ext cx="31531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6" name="Group 113"/>
            <p:cNvGrpSpPr/>
            <p:nvPr/>
          </p:nvGrpSpPr>
          <p:grpSpPr>
            <a:xfrm>
              <a:off x="3742751" y="1403133"/>
              <a:ext cx="1446093" cy="178673"/>
              <a:chOff x="3238710" y="1676402"/>
              <a:chExt cx="1446093" cy="178673"/>
            </a:xfrm>
          </p:grpSpPr>
          <p:grpSp>
            <p:nvGrpSpPr>
              <p:cNvPr id="27" name="Group 99"/>
              <p:cNvGrpSpPr>
                <a:grpSpLocks/>
              </p:cNvGrpSpPr>
              <p:nvPr/>
            </p:nvGrpSpPr>
            <p:grpSpPr bwMode="auto">
              <a:xfrm flipV="1">
                <a:off x="3972921" y="1676402"/>
                <a:ext cx="711882" cy="157655"/>
                <a:chOff x="2895600" y="2743200"/>
                <a:chExt cx="1524000" cy="381000"/>
              </a:xfrm>
            </p:grpSpPr>
            <p:grpSp>
              <p:nvGrpSpPr>
                <p:cNvPr id="28" name="Group 88"/>
                <p:cNvGrpSpPr>
                  <a:grpSpLocks/>
                </p:cNvGrpSpPr>
                <p:nvPr/>
              </p:nvGrpSpPr>
              <p:grpSpPr bwMode="auto">
                <a:xfrm>
                  <a:off x="2895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83" name="Arc 82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84" name="Arc 83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29" name="Group 90"/>
                <p:cNvGrpSpPr>
                  <a:grpSpLocks/>
                </p:cNvGrpSpPr>
                <p:nvPr/>
              </p:nvGrpSpPr>
              <p:grpSpPr bwMode="auto">
                <a:xfrm>
                  <a:off x="3276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81" name="Arc 80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82" name="Arc 81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30" name="Group 93"/>
                <p:cNvGrpSpPr>
                  <a:grpSpLocks/>
                </p:cNvGrpSpPr>
                <p:nvPr/>
              </p:nvGrpSpPr>
              <p:grpSpPr bwMode="auto">
                <a:xfrm>
                  <a:off x="3657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79" name="Arc 78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80" name="Arc 79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31" name="Group 96"/>
                <p:cNvGrpSpPr>
                  <a:grpSpLocks/>
                </p:cNvGrpSpPr>
                <p:nvPr/>
              </p:nvGrpSpPr>
              <p:grpSpPr bwMode="auto">
                <a:xfrm>
                  <a:off x="4038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77" name="Arc 76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78" name="Arc 77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</p:grpSp>
          <p:cxnSp>
            <p:nvCxnSpPr>
              <p:cNvPr id="85" name="Straight Connector 84"/>
              <p:cNvCxnSpPr/>
              <p:nvPr/>
            </p:nvCxnSpPr>
            <p:spPr bwMode="auto">
              <a:xfrm>
                <a:off x="3652344" y="1760483"/>
                <a:ext cx="31531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2" name="Group 77"/>
              <p:cNvGrpSpPr>
                <a:grpSpLocks/>
              </p:cNvGrpSpPr>
              <p:nvPr/>
            </p:nvGrpSpPr>
            <p:grpSpPr bwMode="auto">
              <a:xfrm>
                <a:off x="3238710" y="1697419"/>
                <a:ext cx="413635" cy="157656"/>
                <a:chOff x="1066800" y="2438400"/>
                <a:chExt cx="1447800" cy="685800"/>
              </a:xfrm>
            </p:grpSpPr>
            <p:cxnSp>
              <p:nvCxnSpPr>
                <p:cNvPr id="87" name="Straight Connector 6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952500" y="2552700"/>
                  <a:ext cx="381000" cy="1524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88" name="Straight Connector 71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9906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89" name="Straight Connector 72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4478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90" name="Straight Connector 7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9050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91" name="Straight Connector 7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247900" y="2857500"/>
                  <a:ext cx="381000" cy="1524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92" name="Straight Connector 7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2192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93" name="Straight Connector 7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6764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</p:grpSp>
        </p:grpSp>
        <p:grpSp>
          <p:nvGrpSpPr>
            <p:cNvPr id="33" name="Group 99"/>
            <p:cNvGrpSpPr>
              <a:grpSpLocks/>
            </p:cNvGrpSpPr>
            <p:nvPr/>
          </p:nvGrpSpPr>
          <p:grpSpPr bwMode="auto">
            <a:xfrm>
              <a:off x="4476962" y="3137340"/>
              <a:ext cx="711882" cy="157655"/>
              <a:chOff x="2895600" y="2743200"/>
              <a:chExt cx="1524000" cy="381000"/>
            </a:xfrm>
          </p:grpSpPr>
          <p:grpSp>
            <p:nvGrpSpPr>
              <p:cNvPr id="34" name="Group 88"/>
              <p:cNvGrpSpPr>
                <a:grpSpLocks/>
              </p:cNvGrpSpPr>
              <p:nvPr/>
            </p:nvGrpSpPr>
            <p:grpSpPr bwMode="auto">
              <a:xfrm>
                <a:off x="2895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61" name="Arc 60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2" name="Arc 61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7" name="Group 90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59" name="Arc 58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0" name="Arc 59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8" name="Group 93"/>
              <p:cNvGrpSpPr>
                <a:grpSpLocks/>
              </p:cNvGrpSpPr>
              <p:nvPr/>
            </p:nvGrpSpPr>
            <p:grpSpPr bwMode="auto">
              <a:xfrm>
                <a:off x="3657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57" name="Arc 56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8" name="Arc 57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9" name="Group 96"/>
              <p:cNvGrpSpPr>
                <a:grpSpLocks/>
              </p:cNvGrpSpPr>
              <p:nvPr/>
            </p:nvGrpSpPr>
            <p:grpSpPr bwMode="auto">
              <a:xfrm>
                <a:off x="4038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55" name="Arc 54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6" name="Arc 55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cxnSp>
          <p:nvCxnSpPr>
            <p:cNvPr id="63" name="Straight Connector 62"/>
            <p:cNvCxnSpPr/>
            <p:nvPr/>
          </p:nvCxnSpPr>
          <p:spPr bwMode="auto">
            <a:xfrm>
              <a:off x="4156385" y="3210911"/>
              <a:ext cx="3153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1" name="Group 77"/>
            <p:cNvGrpSpPr>
              <a:grpSpLocks/>
            </p:cNvGrpSpPr>
            <p:nvPr/>
          </p:nvGrpSpPr>
          <p:grpSpPr bwMode="auto">
            <a:xfrm>
              <a:off x="3742750" y="3147847"/>
              <a:ext cx="413635" cy="157656"/>
              <a:chOff x="1066800" y="2438400"/>
              <a:chExt cx="1447800" cy="685800"/>
            </a:xfrm>
          </p:grpSpPr>
          <p:cxnSp>
            <p:nvCxnSpPr>
              <p:cNvPr id="95" name="Straight Connector 6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2500" y="2552700"/>
                <a:ext cx="38100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6" name="Straight Connector 71"/>
              <p:cNvCxnSpPr>
                <a:cxnSpLocks noChangeShapeType="1"/>
              </p:cNvCxnSpPr>
              <p:nvPr/>
            </p:nvCxnSpPr>
            <p:spPr bwMode="auto">
              <a:xfrm rot="16200000" flipH="1">
                <a:off x="9906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7" name="Straight Connector 72"/>
              <p:cNvCxnSpPr>
                <a:cxnSpLocks noChangeShapeType="1"/>
              </p:cNvCxnSpPr>
              <p:nvPr/>
            </p:nvCxnSpPr>
            <p:spPr bwMode="auto">
              <a:xfrm rot="16200000" flipH="1">
                <a:off x="14478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8" name="Straight Connector 73"/>
              <p:cNvCxnSpPr>
                <a:cxnSpLocks noChangeShapeType="1"/>
              </p:cNvCxnSpPr>
              <p:nvPr/>
            </p:nvCxnSpPr>
            <p:spPr bwMode="auto">
              <a:xfrm rot="16200000" flipH="1">
                <a:off x="19050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9" name="Straight Connector 7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47900" y="2857500"/>
                <a:ext cx="38100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0" name="Straight Connector 7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2192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1" name="Straight Connector 7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764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</p:grpSp>
        <p:grpSp>
          <p:nvGrpSpPr>
            <p:cNvPr id="42" name="Group 77"/>
            <p:cNvGrpSpPr>
              <a:grpSpLocks/>
            </p:cNvGrpSpPr>
            <p:nvPr/>
          </p:nvGrpSpPr>
          <p:grpSpPr bwMode="auto">
            <a:xfrm rot="5400000">
              <a:off x="5968313" y="2203365"/>
              <a:ext cx="413635" cy="157656"/>
              <a:chOff x="1066800" y="2438400"/>
              <a:chExt cx="1447800" cy="685800"/>
            </a:xfrm>
          </p:grpSpPr>
          <p:cxnSp>
            <p:nvCxnSpPr>
              <p:cNvPr id="103" name="Straight Connector 6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2500" y="2552700"/>
                <a:ext cx="38100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4" name="Straight Connector 71"/>
              <p:cNvCxnSpPr>
                <a:cxnSpLocks noChangeShapeType="1"/>
              </p:cNvCxnSpPr>
              <p:nvPr/>
            </p:nvCxnSpPr>
            <p:spPr bwMode="auto">
              <a:xfrm rot="16200000" flipH="1">
                <a:off x="9906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5" name="Straight Connector 72"/>
              <p:cNvCxnSpPr>
                <a:cxnSpLocks noChangeShapeType="1"/>
              </p:cNvCxnSpPr>
              <p:nvPr/>
            </p:nvCxnSpPr>
            <p:spPr bwMode="auto">
              <a:xfrm rot="16200000" flipH="1">
                <a:off x="14478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6" name="Straight Connector 73"/>
              <p:cNvCxnSpPr>
                <a:cxnSpLocks noChangeShapeType="1"/>
              </p:cNvCxnSpPr>
              <p:nvPr/>
            </p:nvCxnSpPr>
            <p:spPr bwMode="auto">
              <a:xfrm rot="16200000" flipH="1">
                <a:off x="19050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7" name="Straight Connector 7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47900" y="2857500"/>
                <a:ext cx="38100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8" name="Straight Connector 7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2192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9" name="Straight Connector 7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764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</p:grpSp>
        <p:cxnSp>
          <p:nvCxnSpPr>
            <p:cNvPr id="118" name="Straight Connector 117"/>
            <p:cNvCxnSpPr/>
            <p:nvPr/>
          </p:nvCxnSpPr>
          <p:spPr bwMode="auto">
            <a:xfrm flipH="1">
              <a:off x="2742252" y="1507742"/>
              <a:ext cx="100061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>
              <a:off x="2748165" y="1502980"/>
              <a:ext cx="0" cy="17236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3" name="Group 120"/>
            <p:cNvGrpSpPr/>
            <p:nvPr/>
          </p:nvGrpSpPr>
          <p:grpSpPr>
            <a:xfrm>
              <a:off x="2551261" y="2074779"/>
              <a:ext cx="393808" cy="393808"/>
              <a:chOff x="2013062" y="2348048"/>
              <a:chExt cx="393808" cy="393808"/>
            </a:xfrm>
          </p:grpSpPr>
          <p:sp>
            <p:nvSpPr>
              <p:cNvPr id="36" name="Oval 35"/>
              <p:cNvSpPr/>
              <p:nvPr/>
            </p:nvSpPr>
            <p:spPr bwMode="auto">
              <a:xfrm>
                <a:off x="2013062" y="2348048"/>
                <a:ext cx="393808" cy="393808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2062492" y="2442881"/>
                <a:ext cx="294947" cy="204143"/>
              </a:xfrm>
              <a:custGeom>
                <a:avLst/>
                <a:gdLst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9263" h="1826418">
                    <a:moveTo>
                      <a:pt x="0" y="911224"/>
                    </a:moveTo>
                    <a:cubicBezTo>
                      <a:pt x="142875" y="455612"/>
                      <a:pt x="285750" y="0"/>
                      <a:pt x="428625" y="1587"/>
                    </a:cubicBezTo>
                    <a:cubicBezTo>
                      <a:pt x="571500" y="3174"/>
                      <a:pt x="757238" y="616743"/>
                      <a:pt x="857250" y="920749"/>
                    </a:cubicBezTo>
                    <a:cubicBezTo>
                      <a:pt x="981075" y="1234280"/>
                      <a:pt x="1142206" y="1826418"/>
                      <a:pt x="1285875" y="1825624"/>
                    </a:cubicBezTo>
                    <a:cubicBezTo>
                      <a:pt x="1429544" y="1824830"/>
                      <a:pt x="1574403" y="1370408"/>
                      <a:pt x="1719263" y="915987"/>
                    </a:cubicBezTo>
                  </a:path>
                </a:pathLst>
              </a:cu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24" name="Straight Connector 123"/>
            <p:cNvCxnSpPr/>
            <p:nvPr/>
          </p:nvCxnSpPr>
          <p:spPr bwMode="auto">
            <a:xfrm flipH="1">
              <a:off x="2745372" y="3237186"/>
              <a:ext cx="99848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flipH="1">
              <a:off x="3386503" y="2149858"/>
              <a:ext cx="34683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>
              <a:off x="3386503" y="2149857"/>
              <a:ext cx="0" cy="10720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>
              <a:off x="5183772" y="1487706"/>
              <a:ext cx="97746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>
              <a:off x="5194283" y="3216166"/>
              <a:ext cx="97746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>
              <a:off x="6161233" y="1492469"/>
              <a:ext cx="0" cy="5821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 bwMode="auto">
            <a:xfrm>
              <a:off x="6182254" y="2488981"/>
              <a:ext cx="0" cy="7271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/>
            <p:nvPr/>
          </p:nvCxnSpPr>
          <p:spPr bwMode="auto">
            <a:xfrm>
              <a:off x="5204795" y="2133601"/>
              <a:ext cx="42041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 bwMode="auto">
            <a:xfrm>
              <a:off x="5625206" y="2131794"/>
              <a:ext cx="0" cy="11129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7" name="Oval 156"/>
            <p:cNvSpPr/>
            <p:nvPr/>
          </p:nvSpPr>
          <p:spPr bwMode="auto">
            <a:xfrm>
              <a:off x="5592198" y="3180528"/>
              <a:ext cx="63062" cy="63062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3353823" y="3209104"/>
              <a:ext cx="63062" cy="63062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778827" y="1131672"/>
              <a:ext cx="385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3785239" y="2174650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775621" y="3260501"/>
              <a:ext cx="391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702834" y="1131672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4702834" y="2174650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699628" y="3260501"/>
              <a:ext cx="380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4425386" y="1594617"/>
              <a:ext cx="63062" cy="63062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4425386" y="1966092"/>
              <a:ext cx="63062" cy="63062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6214109" y="2117500"/>
              <a:ext cx="3786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4823703" y="1662443"/>
              <a:ext cx="3449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" name="Freeform 172"/>
            <p:cNvSpPr/>
            <p:nvPr/>
          </p:nvSpPr>
          <p:spPr bwMode="auto">
            <a:xfrm>
              <a:off x="4759855" y="1618593"/>
              <a:ext cx="108606" cy="399393"/>
            </a:xfrm>
            <a:custGeom>
              <a:avLst/>
              <a:gdLst>
                <a:gd name="connsiteX0" fmla="*/ 108606 w 108606"/>
                <a:gd name="connsiteY0" fmla="*/ 399393 h 399393"/>
                <a:gd name="connsiteX1" fmla="*/ 3503 w 108606"/>
                <a:gd name="connsiteY1" fmla="*/ 210207 h 399393"/>
                <a:gd name="connsiteX2" fmla="*/ 87586 w 108606"/>
                <a:gd name="connsiteY2" fmla="*/ 0 h 39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606" h="399393">
                  <a:moveTo>
                    <a:pt x="108606" y="399393"/>
                  </a:moveTo>
                  <a:cubicBezTo>
                    <a:pt x="57806" y="338082"/>
                    <a:pt x="7006" y="276772"/>
                    <a:pt x="3503" y="210207"/>
                  </a:cubicBezTo>
                  <a:cubicBezTo>
                    <a:pt x="0" y="143642"/>
                    <a:pt x="43793" y="71821"/>
                    <a:pt x="87586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7" name="Straight Arrow Connector 176"/>
            <p:cNvCxnSpPr/>
            <p:nvPr/>
          </p:nvCxnSpPr>
          <p:spPr bwMode="auto">
            <a:xfrm>
              <a:off x="3029152" y="1408384"/>
              <a:ext cx="50449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78" name="TextBox 177"/>
            <p:cNvSpPr txBox="1"/>
            <p:nvPr/>
          </p:nvSpPr>
          <p:spPr>
            <a:xfrm>
              <a:off x="3103306" y="1042332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9" name="Straight Arrow Connector 178"/>
            <p:cNvCxnSpPr/>
            <p:nvPr/>
          </p:nvCxnSpPr>
          <p:spPr bwMode="auto">
            <a:xfrm>
              <a:off x="4463814" y="3053253"/>
              <a:ext cx="50449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180" name="TextBox 179"/>
            <p:cNvSpPr txBox="1"/>
            <p:nvPr/>
          </p:nvSpPr>
          <p:spPr>
            <a:xfrm>
              <a:off x="4569500" y="2697712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1" name="Straight Arrow Connector 180"/>
            <p:cNvCxnSpPr/>
            <p:nvPr/>
          </p:nvCxnSpPr>
          <p:spPr bwMode="auto">
            <a:xfrm>
              <a:off x="3333952" y="1996963"/>
              <a:ext cx="50449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182" name="TextBox 181"/>
            <p:cNvSpPr txBox="1"/>
            <p:nvPr/>
          </p:nvSpPr>
          <p:spPr>
            <a:xfrm>
              <a:off x="3439638" y="1641422"/>
              <a:ext cx="3401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351463" y="1825848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1238982" y="3741437"/>
          <a:ext cx="2382415" cy="536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Equation" r:id="rId3" imgW="1917360" imgH="431640" progId="Equation.3">
                  <p:embed/>
                </p:oleObj>
              </mc:Choice>
              <mc:Fallback>
                <p:oleObj name="Equation" r:id="rId3" imgW="191736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982" y="3741437"/>
                        <a:ext cx="2382415" cy="5365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6088898" y="3740767"/>
          <a:ext cx="2382415" cy="537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Equation" r:id="rId5" imgW="1917360" imgH="431640" progId="Equation.3">
                  <p:embed/>
                </p:oleObj>
              </mc:Choice>
              <mc:Fallback>
                <p:oleObj name="Equation" r:id="rId5" imgW="1917360" imgH="431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898" y="3740767"/>
                        <a:ext cx="2382415" cy="5379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TextBox 126"/>
          <p:cNvSpPr txBox="1"/>
          <p:nvPr/>
        </p:nvSpPr>
        <p:spPr>
          <a:xfrm>
            <a:off x="725206" y="3400107"/>
            <a:ext cx="1821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Shield return current:</a:t>
            </a:r>
            <a:endParaRPr lang="en-US" sz="1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665043" y="3400107"/>
            <a:ext cx="2297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Ground wire return current:</a:t>
            </a:r>
            <a:endParaRPr lang="en-US" sz="1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25206" y="4448515"/>
            <a:ext cx="1622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low frequencies:</a:t>
            </a:r>
            <a:endParaRPr lang="en-US" sz="1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60" name="Object 7"/>
          <p:cNvGraphicFramePr>
            <a:graphicFrameLocks noChangeAspect="1"/>
          </p:cNvGraphicFramePr>
          <p:nvPr/>
        </p:nvGraphicFramePr>
        <p:xfrm>
          <a:off x="1840882" y="4793347"/>
          <a:ext cx="1178614" cy="581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Equation" r:id="rId7" imgW="876240" imgH="431640" progId="Equation.3">
                  <p:embed/>
                </p:oleObj>
              </mc:Choice>
              <mc:Fallback>
                <p:oleObj name="Equation" r:id="rId7" imgW="87624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0882" y="4793347"/>
                        <a:ext cx="1178614" cy="5813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" name="TextBox 125"/>
          <p:cNvSpPr txBox="1"/>
          <p:nvPr/>
        </p:nvSpPr>
        <p:spPr>
          <a:xfrm>
            <a:off x="725206" y="5496923"/>
            <a:ext cx="1701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high frequencies:</a:t>
            </a:r>
            <a:endParaRPr lang="en-US" sz="1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61" name="Object 7"/>
          <p:cNvGraphicFramePr>
            <a:graphicFrameLocks noChangeAspect="1"/>
          </p:cNvGraphicFramePr>
          <p:nvPr/>
        </p:nvGraphicFramePr>
        <p:xfrm>
          <a:off x="1532786" y="5838728"/>
          <a:ext cx="1794807" cy="581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Equation" r:id="rId9" imgW="1333440" imgH="431640" progId="Equation.3">
                  <p:embed/>
                </p:oleObj>
              </mc:Choice>
              <mc:Fallback>
                <p:oleObj name="Equation" r:id="rId9" imgW="133344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2786" y="5838728"/>
                        <a:ext cx="1794807" cy="5813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TextBox 129"/>
          <p:cNvSpPr txBox="1"/>
          <p:nvPr/>
        </p:nvSpPr>
        <p:spPr>
          <a:xfrm>
            <a:off x="5665043" y="4448515"/>
            <a:ext cx="1622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low frequencies:</a:t>
            </a:r>
            <a:endParaRPr lang="en-US" sz="1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62" name="Object 11"/>
          <p:cNvGraphicFramePr>
            <a:graphicFrameLocks noChangeAspect="1"/>
          </p:cNvGraphicFramePr>
          <p:nvPr/>
        </p:nvGraphicFramePr>
        <p:xfrm>
          <a:off x="6690071" y="4792620"/>
          <a:ext cx="1180068" cy="582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Equation" r:id="rId11" imgW="876240" imgH="431640" progId="Equation.3">
                  <p:embed/>
                </p:oleObj>
              </mc:Choice>
              <mc:Fallback>
                <p:oleObj name="Equation" r:id="rId11" imgW="876240" imgH="431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0071" y="4792620"/>
                        <a:ext cx="1180068" cy="5827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6365989" y="5838001"/>
          <a:ext cx="1828233" cy="582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Equation" r:id="rId13" imgW="1358640" imgH="431640" progId="Equation.3">
                  <p:embed/>
                </p:oleObj>
              </mc:Choice>
              <mc:Fallback>
                <p:oleObj name="Equation" r:id="rId13" imgW="1358640" imgH="431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989" y="5838001"/>
                        <a:ext cx="1828233" cy="5827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" name="TextBox 130"/>
          <p:cNvSpPr txBox="1"/>
          <p:nvPr/>
        </p:nvSpPr>
        <p:spPr>
          <a:xfrm>
            <a:off x="5665043" y="5496923"/>
            <a:ext cx="1701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high frequencies:</a:t>
            </a:r>
            <a:endParaRPr lang="en-US" sz="1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085934" y="4813737"/>
            <a:ext cx="1131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Resistive divider</a:t>
            </a:r>
            <a:endParaRPr lang="en-US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882433" y="5753658"/>
            <a:ext cx="1538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Virtually all current returns on shield</a:t>
            </a:r>
            <a:endParaRPr lang="en-US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8" name="Straight Arrow Connector 137"/>
          <p:cNvCxnSpPr/>
          <p:nvPr/>
        </p:nvCxnSpPr>
        <p:spPr bwMode="auto">
          <a:xfrm flipH="1" flipV="1">
            <a:off x="3195139" y="5065987"/>
            <a:ext cx="987970" cy="210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2" name="Straight Arrow Connector 141"/>
          <p:cNvCxnSpPr/>
          <p:nvPr/>
        </p:nvCxnSpPr>
        <p:spPr bwMode="auto">
          <a:xfrm flipV="1">
            <a:off x="5097509" y="5065987"/>
            <a:ext cx="1439918" cy="210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0" name="Straight Arrow Connector 149"/>
          <p:cNvCxnSpPr/>
          <p:nvPr/>
        </p:nvCxnSpPr>
        <p:spPr bwMode="auto">
          <a:xfrm flipH="1" flipV="1">
            <a:off x="3384323" y="6127531"/>
            <a:ext cx="499242" cy="262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2" name="Straight Arrow Connector 151"/>
          <p:cNvCxnSpPr/>
          <p:nvPr/>
        </p:nvCxnSpPr>
        <p:spPr bwMode="auto">
          <a:xfrm flipV="1">
            <a:off x="5431971" y="6117021"/>
            <a:ext cx="821676" cy="551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Analysis (cont.)</a:t>
            </a:r>
            <a:endParaRPr lang="en-US" dirty="0"/>
          </a:p>
        </p:txBody>
      </p:sp>
      <p:grpSp>
        <p:nvGrpSpPr>
          <p:cNvPr id="3" name="Group 189"/>
          <p:cNvGrpSpPr/>
          <p:nvPr/>
        </p:nvGrpSpPr>
        <p:grpSpPr>
          <a:xfrm>
            <a:off x="2451362" y="832132"/>
            <a:ext cx="4241276" cy="2525946"/>
            <a:chOff x="2351463" y="1042332"/>
            <a:chExt cx="4241276" cy="2525946"/>
          </a:xfrm>
        </p:grpSpPr>
        <p:grpSp>
          <p:nvGrpSpPr>
            <p:cNvPr id="11" name="Group 114"/>
            <p:cNvGrpSpPr/>
            <p:nvPr/>
          </p:nvGrpSpPr>
          <p:grpSpPr>
            <a:xfrm>
              <a:off x="3737495" y="2060026"/>
              <a:ext cx="1456604" cy="157658"/>
              <a:chOff x="3191413" y="2333295"/>
              <a:chExt cx="1456604" cy="157658"/>
            </a:xfrm>
          </p:grpSpPr>
          <p:grpSp>
            <p:nvGrpSpPr>
              <p:cNvPr id="12" name="Group 77"/>
              <p:cNvGrpSpPr>
                <a:grpSpLocks/>
              </p:cNvGrpSpPr>
              <p:nvPr/>
            </p:nvGrpSpPr>
            <p:grpSpPr bwMode="auto">
              <a:xfrm>
                <a:off x="3191413" y="2333295"/>
                <a:ext cx="413635" cy="157656"/>
                <a:chOff x="1066800" y="2438400"/>
                <a:chExt cx="1447800" cy="685800"/>
              </a:xfrm>
            </p:grpSpPr>
            <p:cxnSp>
              <p:nvCxnSpPr>
                <p:cNvPr id="4" name="Straight Connector 6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952500" y="2552700"/>
                  <a:ext cx="381000" cy="1524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5" name="Straight Connector 71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9906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" name="Straight Connector 72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4478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7" name="Straight Connector 7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9050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8" name="Straight Connector 7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247900" y="2857500"/>
                  <a:ext cx="381000" cy="1524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9" name="Straight Connector 7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2192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10" name="Straight Connector 7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6764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</p:grpSp>
          <p:grpSp>
            <p:nvGrpSpPr>
              <p:cNvPr id="13" name="Group 99"/>
              <p:cNvGrpSpPr>
                <a:grpSpLocks/>
              </p:cNvGrpSpPr>
              <p:nvPr/>
            </p:nvGrpSpPr>
            <p:grpSpPr bwMode="auto">
              <a:xfrm>
                <a:off x="3936135" y="2333298"/>
                <a:ext cx="711882" cy="157655"/>
                <a:chOff x="2895600" y="2743200"/>
                <a:chExt cx="1524000" cy="381000"/>
              </a:xfrm>
            </p:grpSpPr>
            <p:grpSp>
              <p:nvGrpSpPr>
                <p:cNvPr id="14" name="Group 88"/>
                <p:cNvGrpSpPr>
                  <a:grpSpLocks/>
                </p:cNvGrpSpPr>
                <p:nvPr/>
              </p:nvGrpSpPr>
              <p:grpSpPr bwMode="auto">
                <a:xfrm>
                  <a:off x="2895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22" name="Arc 21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23" name="Arc 22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15" name="Group 90"/>
                <p:cNvGrpSpPr>
                  <a:grpSpLocks/>
                </p:cNvGrpSpPr>
                <p:nvPr/>
              </p:nvGrpSpPr>
              <p:grpSpPr bwMode="auto">
                <a:xfrm>
                  <a:off x="3276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20" name="Arc 19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21" name="Arc 20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24" name="Group 93"/>
                <p:cNvGrpSpPr>
                  <a:grpSpLocks/>
                </p:cNvGrpSpPr>
                <p:nvPr/>
              </p:nvGrpSpPr>
              <p:grpSpPr bwMode="auto">
                <a:xfrm>
                  <a:off x="3657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18" name="Arc 17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9" name="Arc 18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25" name="Group 96"/>
                <p:cNvGrpSpPr>
                  <a:grpSpLocks/>
                </p:cNvGrpSpPr>
                <p:nvPr/>
              </p:nvGrpSpPr>
              <p:grpSpPr bwMode="auto">
                <a:xfrm>
                  <a:off x="4038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16" name="Arc 15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7" name="Arc 16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</p:grpSp>
          <p:cxnSp>
            <p:nvCxnSpPr>
              <p:cNvPr id="40" name="Straight Connector 39"/>
              <p:cNvCxnSpPr/>
              <p:nvPr/>
            </p:nvCxnSpPr>
            <p:spPr bwMode="auto">
              <a:xfrm>
                <a:off x="3615558" y="2406869"/>
                <a:ext cx="31531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6" name="Group 113"/>
            <p:cNvGrpSpPr/>
            <p:nvPr/>
          </p:nvGrpSpPr>
          <p:grpSpPr>
            <a:xfrm>
              <a:off x="3742751" y="1403133"/>
              <a:ext cx="1446093" cy="178673"/>
              <a:chOff x="3238710" y="1676402"/>
              <a:chExt cx="1446093" cy="178673"/>
            </a:xfrm>
          </p:grpSpPr>
          <p:grpSp>
            <p:nvGrpSpPr>
              <p:cNvPr id="27" name="Group 99"/>
              <p:cNvGrpSpPr>
                <a:grpSpLocks/>
              </p:cNvGrpSpPr>
              <p:nvPr/>
            </p:nvGrpSpPr>
            <p:grpSpPr bwMode="auto">
              <a:xfrm flipV="1">
                <a:off x="3972921" y="1676402"/>
                <a:ext cx="711882" cy="157655"/>
                <a:chOff x="2895600" y="2743200"/>
                <a:chExt cx="1524000" cy="381000"/>
              </a:xfrm>
            </p:grpSpPr>
            <p:grpSp>
              <p:nvGrpSpPr>
                <p:cNvPr id="28" name="Group 88"/>
                <p:cNvGrpSpPr>
                  <a:grpSpLocks/>
                </p:cNvGrpSpPr>
                <p:nvPr/>
              </p:nvGrpSpPr>
              <p:grpSpPr bwMode="auto">
                <a:xfrm>
                  <a:off x="2895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83" name="Arc 82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84" name="Arc 83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29" name="Group 90"/>
                <p:cNvGrpSpPr>
                  <a:grpSpLocks/>
                </p:cNvGrpSpPr>
                <p:nvPr/>
              </p:nvGrpSpPr>
              <p:grpSpPr bwMode="auto">
                <a:xfrm>
                  <a:off x="3276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81" name="Arc 80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82" name="Arc 81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30" name="Group 93"/>
                <p:cNvGrpSpPr>
                  <a:grpSpLocks/>
                </p:cNvGrpSpPr>
                <p:nvPr/>
              </p:nvGrpSpPr>
              <p:grpSpPr bwMode="auto">
                <a:xfrm>
                  <a:off x="3657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79" name="Arc 78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80" name="Arc 79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31" name="Group 96"/>
                <p:cNvGrpSpPr>
                  <a:grpSpLocks/>
                </p:cNvGrpSpPr>
                <p:nvPr/>
              </p:nvGrpSpPr>
              <p:grpSpPr bwMode="auto">
                <a:xfrm>
                  <a:off x="4038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77" name="Arc 76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78" name="Arc 77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</p:grpSp>
          <p:cxnSp>
            <p:nvCxnSpPr>
              <p:cNvPr id="85" name="Straight Connector 84"/>
              <p:cNvCxnSpPr/>
              <p:nvPr/>
            </p:nvCxnSpPr>
            <p:spPr bwMode="auto">
              <a:xfrm>
                <a:off x="3652344" y="1760483"/>
                <a:ext cx="31531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3552" name="Group 77"/>
              <p:cNvGrpSpPr>
                <a:grpSpLocks/>
              </p:cNvGrpSpPr>
              <p:nvPr/>
            </p:nvGrpSpPr>
            <p:grpSpPr bwMode="auto">
              <a:xfrm>
                <a:off x="3238710" y="1697419"/>
                <a:ext cx="413635" cy="157656"/>
                <a:chOff x="1066800" y="2438400"/>
                <a:chExt cx="1447800" cy="685800"/>
              </a:xfrm>
            </p:grpSpPr>
            <p:cxnSp>
              <p:nvCxnSpPr>
                <p:cNvPr id="87" name="Straight Connector 6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952500" y="2552700"/>
                  <a:ext cx="381000" cy="1524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88" name="Straight Connector 71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9906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89" name="Straight Connector 72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4478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90" name="Straight Connector 7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9050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91" name="Straight Connector 7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247900" y="2857500"/>
                  <a:ext cx="381000" cy="1524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92" name="Straight Connector 7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2192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93" name="Straight Connector 7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6764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</p:grpSp>
        </p:grpSp>
        <p:grpSp>
          <p:nvGrpSpPr>
            <p:cNvPr id="23553" name="Group 99"/>
            <p:cNvGrpSpPr>
              <a:grpSpLocks/>
            </p:cNvGrpSpPr>
            <p:nvPr/>
          </p:nvGrpSpPr>
          <p:grpSpPr bwMode="auto">
            <a:xfrm>
              <a:off x="4476962" y="3137340"/>
              <a:ext cx="711882" cy="157655"/>
              <a:chOff x="2895600" y="2743200"/>
              <a:chExt cx="1524000" cy="381000"/>
            </a:xfrm>
          </p:grpSpPr>
          <p:grpSp>
            <p:nvGrpSpPr>
              <p:cNvPr id="23554" name="Group 88"/>
              <p:cNvGrpSpPr>
                <a:grpSpLocks/>
              </p:cNvGrpSpPr>
              <p:nvPr/>
            </p:nvGrpSpPr>
            <p:grpSpPr bwMode="auto">
              <a:xfrm>
                <a:off x="2895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61" name="Arc 60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2" name="Arc 61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3555" name="Group 90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59" name="Arc 58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0" name="Arc 59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3556" name="Group 93"/>
              <p:cNvGrpSpPr>
                <a:grpSpLocks/>
              </p:cNvGrpSpPr>
              <p:nvPr/>
            </p:nvGrpSpPr>
            <p:grpSpPr bwMode="auto">
              <a:xfrm>
                <a:off x="3657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57" name="Arc 56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8" name="Arc 57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3557" name="Group 96"/>
              <p:cNvGrpSpPr>
                <a:grpSpLocks/>
              </p:cNvGrpSpPr>
              <p:nvPr/>
            </p:nvGrpSpPr>
            <p:grpSpPr bwMode="auto">
              <a:xfrm>
                <a:off x="4038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55" name="Arc 54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6" name="Arc 55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cxnSp>
          <p:nvCxnSpPr>
            <p:cNvPr id="63" name="Straight Connector 62"/>
            <p:cNvCxnSpPr/>
            <p:nvPr/>
          </p:nvCxnSpPr>
          <p:spPr bwMode="auto">
            <a:xfrm>
              <a:off x="4156385" y="3210911"/>
              <a:ext cx="3153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3558" name="Group 77"/>
            <p:cNvGrpSpPr>
              <a:grpSpLocks/>
            </p:cNvGrpSpPr>
            <p:nvPr/>
          </p:nvGrpSpPr>
          <p:grpSpPr bwMode="auto">
            <a:xfrm>
              <a:off x="3742750" y="3147847"/>
              <a:ext cx="413635" cy="157656"/>
              <a:chOff x="1066800" y="2438400"/>
              <a:chExt cx="1447800" cy="685800"/>
            </a:xfrm>
          </p:grpSpPr>
          <p:cxnSp>
            <p:nvCxnSpPr>
              <p:cNvPr id="95" name="Straight Connector 6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2500" y="2552700"/>
                <a:ext cx="38100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6" name="Straight Connector 71"/>
              <p:cNvCxnSpPr>
                <a:cxnSpLocks noChangeShapeType="1"/>
              </p:cNvCxnSpPr>
              <p:nvPr/>
            </p:nvCxnSpPr>
            <p:spPr bwMode="auto">
              <a:xfrm rot="16200000" flipH="1">
                <a:off x="9906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7" name="Straight Connector 72"/>
              <p:cNvCxnSpPr>
                <a:cxnSpLocks noChangeShapeType="1"/>
              </p:cNvCxnSpPr>
              <p:nvPr/>
            </p:nvCxnSpPr>
            <p:spPr bwMode="auto">
              <a:xfrm rot="16200000" flipH="1">
                <a:off x="14478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8" name="Straight Connector 73"/>
              <p:cNvCxnSpPr>
                <a:cxnSpLocks noChangeShapeType="1"/>
              </p:cNvCxnSpPr>
              <p:nvPr/>
            </p:nvCxnSpPr>
            <p:spPr bwMode="auto">
              <a:xfrm rot="16200000" flipH="1">
                <a:off x="19050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9" name="Straight Connector 7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47900" y="2857500"/>
                <a:ext cx="38100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0" name="Straight Connector 7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2192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1" name="Straight Connector 7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764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</p:grpSp>
        <p:grpSp>
          <p:nvGrpSpPr>
            <p:cNvPr id="23559" name="Group 77"/>
            <p:cNvGrpSpPr>
              <a:grpSpLocks/>
            </p:cNvGrpSpPr>
            <p:nvPr/>
          </p:nvGrpSpPr>
          <p:grpSpPr bwMode="auto">
            <a:xfrm rot="5400000">
              <a:off x="5968313" y="2203365"/>
              <a:ext cx="413635" cy="157656"/>
              <a:chOff x="1066800" y="2438400"/>
              <a:chExt cx="1447800" cy="685800"/>
            </a:xfrm>
          </p:grpSpPr>
          <p:cxnSp>
            <p:nvCxnSpPr>
              <p:cNvPr id="103" name="Straight Connector 6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2500" y="2552700"/>
                <a:ext cx="38100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4" name="Straight Connector 71"/>
              <p:cNvCxnSpPr>
                <a:cxnSpLocks noChangeShapeType="1"/>
              </p:cNvCxnSpPr>
              <p:nvPr/>
            </p:nvCxnSpPr>
            <p:spPr bwMode="auto">
              <a:xfrm rot="16200000" flipH="1">
                <a:off x="9906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5" name="Straight Connector 72"/>
              <p:cNvCxnSpPr>
                <a:cxnSpLocks noChangeShapeType="1"/>
              </p:cNvCxnSpPr>
              <p:nvPr/>
            </p:nvCxnSpPr>
            <p:spPr bwMode="auto">
              <a:xfrm rot="16200000" flipH="1">
                <a:off x="14478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6" name="Straight Connector 73"/>
              <p:cNvCxnSpPr>
                <a:cxnSpLocks noChangeShapeType="1"/>
              </p:cNvCxnSpPr>
              <p:nvPr/>
            </p:nvCxnSpPr>
            <p:spPr bwMode="auto">
              <a:xfrm rot="16200000" flipH="1">
                <a:off x="19050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7" name="Straight Connector 7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47900" y="2857500"/>
                <a:ext cx="38100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8" name="Straight Connector 7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2192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9" name="Straight Connector 7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764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</p:grpSp>
        <p:cxnSp>
          <p:nvCxnSpPr>
            <p:cNvPr id="118" name="Straight Connector 117"/>
            <p:cNvCxnSpPr/>
            <p:nvPr/>
          </p:nvCxnSpPr>
          <p:spPr bwMode="auto">
            <a:xfrm flipH="1">
              <a:off x="2742252" y="1507742"/>
              <a:ext cx="100061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>
              <a:off x="2748165" y="1502980"/>
              <a:ext cx="0" cy="17236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3564" name="Group 120"/>
            <p:cNvGrpSpPr/>
            <p:nvPr/>
          </p:nvGrpSpPr>
          <p:grpSpPr>
            <a:xfrm>
              <a:off x="2551261" y="2074779"/>
              <a:ext cx="393808" cy="393808"/>
              <a:chOff x="2013062" y="2348048"/>
              <a:chExt cx="393808" cy="393808"/>
            </a:xfrm>
          </p:grpSpPr>
          <p:sp>
            <p:nvSpPr>
              <p:cNvPr id="36" name="Oval 35"/>
              <p:cNvSpPr/>
              <p:nvPr/>
            </p:nvSpPr>
            <p:spPr bwMode="auto">
              <a:xfrm>
                <a:off x="2013062" y="2348048"/>
                <a:ext cx="393808" cy="393808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2062492" y="2442881"/>
                <a:ext cx="294947" cy="204143"/>
              </a:xfrm>
              <a:custGeom>
                <a:avLst/>
                <a:gdLst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9263" h="1826418">
                    <a:moveTo>
                      <a:pt x="0" y="911224"/>
                    </a:moveTo>
                    <a:cubicBezTo>
                      <a:pt x="142875" y="455612"/>
                      <a:pt x="285750" y="0"/>
                      <a:pt x="428625" y="1587"/>
                    </a:cubicBezTo>
                    <a:cubicBezTo>
                      <a:pt x="571500" y="3174"/>
                      <a:pt x="757238" y="616743"/>
                      <a:pt x="857250" y="920749"/>
                    </a:cubicBezTo>
                    <a:cubicBezTo>
                      <a:pt x="981075" y="1234280"/>
                      <a:pt x="1142206" y="1826418"/>
                      <a:pt x="1285875" y="1825624"/>
                    </a:cubicBezTo>
                    <a:cubicBezTo>
                      <a:pt x="1429544" y="1824830"/>
                      <a:pt x="1574403" y="1370408"/>
                      <a:pt x="1719263" y="915987"/>
                    </a:cubicBezTo>
                  </a:path>
                </a:pathLst>
              </a:cu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24" name="Straight Connector 123"/>
            <p:cNvCxnSpPr/>
            <p:nvPr/>
          </p:nvCxnSpPr>
          <p:spPr bwMode="auto">
            <a:xfrm flipH="1">
              <a:off x="2745372" y="3237186"/>
              <a:ext cx="99848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flipH="1">
              <a:off x="3386503" y="2149858"/>
              <a:ext cx="34683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>
              <a:off x="3386503" y="2149857"/>
              <a:ext cx="0" cy="10720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>
              <a:off x="5183772" y="1487706"/>
              <a:ext cx="97746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>
              <a:off x="5194283" y="3216166"/>
              <a:ext cx="97746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>
              <a:off x="6161233" y="1492469"/>
              <a:ext cx="0" cy="5821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 bwMode="auto">
            <a:xfrm>
              <a:off x="6182254" y="2488981"/>
              <a:ext cx="0" cy="7271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/>
            <p:nvPr/>
          </p:nvCxnSpPr>
          <p:spPr bwMode="auto">
            <a:xfrm>
              <a:off x="5204795" y="2133601"/>
              <a:ext cx="42041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 bwMode="auto">
            <a:xfrm>
              <a:off x="5625206" y="2131794"/>
              <a:ext cx="0" cy="11129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7" name="Oval 156"/>
            <p:cNvSpPr/>
            <p:nvPr/>
          </p:nvSpPr>
          <p:spPr bwMode="auto">
            <a:xfrm>
              <a:off x="5592198" y="3180528"/>
              <a:ext cx="63062" cy="63062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3353823" y="3209104"/>
              <a:ext cx="63062" cy="63062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778827" y="1131672"/>
              <a:ext cx="385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3785239" y="2174650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775621" y="3260501"/>
              <a:ext cx="391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702834" y="1131672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4702834" y="2174650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699628" y="3260501"/>
              <a:ext cx="380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4425386" y="1594617"/>
              <a:ext cx="63062" cy="63062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4425386" y="1966092"/>
              <a:ext cx="63062" cy="63062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6214109" y="2117500"/>
              <a:ext cx="3786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4823703" y="1662443"/>
              <a:ext cx="3449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" name="Freeform 172"/>
            <p:cNvSpPr/>
            <p:nvPr/>
          </p:nvSpPr>
          <p:spPr bwMode="auto">
            <a:xfrm>
              <a:off x="4759855" y="1618593"/>
              <a:ext cx="108606" cy="399393"/>
            </a:xfrm>
            <a:custGeom>
              <a:avLst/>
              <a:gdLst>
                <a:gd name="connsiteX0" fmla="*/ 108606 w 108606"/>
                <a:gd name="connsiteY0" fmla="*/ 399393 h 399393"/>
                <a:gd name="connsiteX1" fmla="*/ 3503 w 108606"/>
                <a:gd name="connsiteY1" fmla="*/ 210207 h 399393"/>
                <a:gd name="connsiteX2" fmla="*/ 87586 w 108606"/>
                <a:gd name="connsiteY2" fmla="*/ 0 h 39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606" h="399393">
                  <a:moveTo>
                    <a:pt x="108606" y="399393"/>
                  </a:moveTo>
                  <a:cubicBezTo>
                    <a:pt x="57806" y="338082"/>
                    <a:pt x="7006" y="276772"/>
                    <a:pt x="3503" y="210207"/>
                  </a:cubicBezTo>
                  <a:cubicBezTo>
                    <a:pt x="0" y="143642"/>
                    <a:pt x="43793" y="71821"/>
                    <a:pt x="87586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7" name="Straight Arrow Connector 176"/>
            <p:cNvCxnSpPr/>
            <p:nvPr/>
          </p:nvCxnSpPr>
          <p:spPr bwMode="auto">
            <a:xfrm>
              <a:off x="3029152" y="1408384"/>
              <a:ext cx="50449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78" name="TextBox 177"/>
            <p:cNvSpPr txBox="1"/>
            <p:nvPr/>
          </p:nvSpPr>
          <p:spPr>
            <a:xfrm>
              <a:off x="3103306" y="1042332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9" name="Straight Arrow Connector 178"/>
            <p:cNvCxnSpPr/>
            <p:nvPr/>
          </p:nvCxnSpPr>
          <p:spPr bwMode="auto">
            <a:xfrm>
              <a:off x="4463814" y="3053253"/>
              <a:ext cx="50449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180" name="TextBox 179"/>
            <p:cNvSpPr txBox="1"/>
            <p:nvPr/>
          </p:nvSpPr>
          <p:spPr>
            <a:xfrm>
              <a:off x="4569500" y="2697712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1" name="Straight Arrow Connector 180"/>
            <p:cNvCxnSpPr/>
            <p:nvPr/>
          </p:nvCxnSpPr>
          <p:spPr bwMode="auto">
            <a:xfrm>
              <a:off x="3333952" y="1996963"/>
              <a:ext cx="50449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182" name="TextBox 181"/>
            <p:cNvSpPr txBox="1"/>
            <p:nvPr/>
          </p:nvSpPr>
          <p:spPr>
            <a:xfrm>
              <a:off x="3439638" y="1641422"/>
              <a:ext cx="3401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351463" y="1825848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3471863" y="3773035"/>
          <a:ext cx="223996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Equation" r:id="rId3" imgW="1523880" imgH="431640" progId="Equation.3">
                  <p:embed/>
                </p:oleObj>
              </mc:Choice>
              <mc:Fallback>
                <p:oleObj name="Equation" r:id="rId3" imgW="152388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863" y="3773035"/>
                        <a:ext cx="2239963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" name="TextBox 132"/>
          <p:cNvSpPr txBox="1"/>
          <p:nvPr/>
        </p:nvSpPr>
        <p:spPr>
          <a:xfrm>
            <a:off x="2431279" y="4580259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when: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3275013" y="4921250"/>
          <a:ext cx="26336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5" imgW="1790640" imgH="304560" progId="Equation.3">
                  <p:embed/>
                </p:oleObj>
              </mc:Choice>
              <mc:Fallback>
                <p:oleObj name="Equation" r:id="rId5" imgW="1790640" imgH="3045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4921250"/>
                        <a:ext cx="2633662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TextBox 136"/>
          <p:cNvSpPr txBox="1"/>
          <p:nvPr/>
        </p:nvSpPr>
        <p:spPr>
          <a:xfrm>
            <a:off x="2278880" y="3382828"/>
            <a:ext cx="4142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Ratio of shield current to ground wire current: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87" name="Object 11"/>
          <p:cNvGraphicFramePr>
            <a:graphicFrameLocks noChangeAspect="1"/>
          </p:cNvGraphicFramePr>
          <p:nvPr/>
        </p:nvGraphicFramePr>
        <p:xfrm>
          <a:off x="3770313" y="5511800"/>
          <a:ext cx="16049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Equation" r:id="rId7" imgW="1091880" imgH="507960" progId="Equation.3">
                  <p:embed/>
                </p:oleObj>
              </mc:Choice>
              <mc:Fallback>
                <p:oleObj name="Equation" r:id="rId7" imgW="1091880" imgH="5079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3" y="5511800"/>
                        <a:ext cx="1604962" cy="746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#1 Setup Parameters</a:t>
            </a:r>
            <a:endParaRPr lang="en-US" dirty="0"/>
          </a:p>
        </p:txBody>
      </p:sp>
      <p:pic>
        <p:nvPicPr>
          <p:cNvPr id="3" name="Picture 2" descr="6 turns full setup.jpg"/>
          <p:cNvPicPr>
            <a:picLocks noChangeAspect="1"/>
          </p:cNvPicPr>
          <p:nvPr/>
        </p:nvPicPr>
        <p:blipFill>
          <a:blip r:embed="rId2" cstate="print"/>
          <a:srcRect l="6307" t="48106" r="48318" b="25214"/>
          <a:stretch>
            <a:fillRect/>
          </a:stretch>
        </p:blipFill>
        <p:spPr>
          <a:xfrm>
            <a:off x="2144487" y="4631096"/>
            <a:ext cx="5050970" cy="2226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2831" y="1652399"/>
            <a:ext cx="4900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/l = 0.25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H/m (from RG-58 coaxial cable datasheet)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2831" y="1971713"/>
            <a:ext cx="930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 = 4.8 m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2831" y="2291026"/>
            <a:ext cx="1186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1.2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2831" y="1333085"/>
            <a:ext cx="2198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(measured) = 96 m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2831" y="3227199"/>
            <a:ext cx="2222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(measured) = 15 m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2831" y="3531994"/>
            <a:ext cx="2393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24.4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 (next slides)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0325" y="979720"/>
            <a:ext cx="2204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Shield return path: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0325" y="2841178"/>
            <a:ext cx="2882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Ground wire return path: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Inductance of Circular Loop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Missouri University of Science and Technology inductance calculator</a:t>
            </a:r>
          </a:p>
          <a:p>
            <a:pPr lvl="1"/>
            <a:r>
              <a:rPr lang="en-US" dirty="0" err="1" smtClean="0">
                <a:hlinkClick r:id="rId3"/>
              </a:rPr>
              <a:t>http://emclab.mst.edu/inductance/</a:t>
            </a: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665535" y="2296906"/>
            <a:ext cx="2296887" cy="2296887"/>
            <a:chOff x="3799113" y="3516084"/>
            <a:chExt cx="1709057" cy="1709057"/>
          </a:xfrm>
        </p:grpSpPr>
        <p:sp>
          <p:nvSpPr>
            <p:cNvPr id="3" name="Oval 2"/>
            <p:cNvSpPr/>
            <p:nvPr/>
          </p:nvSpPr>
          <p:spPr bwMode="auto">
            <a:xfrm>
              <a:off x="4120241" y="3837212"/>
              <a:ext cx="1066800" cy="10668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3967841" y="3684812"/>
              <a:ext cx="1371600" cy="13716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3799113" y="3516084"/>
              <a:ext cx="1709057" cy="1709057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Arc 7"/>
          <p:cNvSpPr/>
          <p:nvPr/>
        </p:nvSpPr>
        <p:spPr bwMode="auto">
          <a:xfrm rot="10800000">
            <a:off x="1948555" y="3331050"/>
            <a:ext cx="850893" cy="729340"/>
          </a:xfrm>
          <a:prstGeom prst="arc">
            <a:avLst>
              <a:gd name="adj1" fmla="val 19710404"/>
              <a:gd name="adj2" fmla="val 20956271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7935" y="3853565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endCxn id="4" idx="6"/>
          </p:cNvCxnSpPr>
          <p:nvPr/>
        </p:nvCxnSpPr>
        <p:spPr bwMode="auto">
          <a:xfrm>
            <a:off x="2841193" y="3429022"/>
            <a:ext cx="894466" cy="163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2"/>
          <p:cNvCxnSpPr>
            <a:stCxn id="4" idx="7"/>
            <a:endCxn id="3" idx="7"/>
          </p:cNvCxnSpPr>
          <p:nvPr/>
        </p:nvCxnSpPr>
        <p:spPr bwMode="auto">
          <a:xfrm flipH="1">
            <a:off x="3320877" y="2793622"/>
            <a:ext cx="144828" cy="1448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026249" y="3156879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20" y="2569050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w</a:t>
            </a:r>
            <a:endParaRPr lang="en-US" sz="1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1735" y="2068307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N turns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383338" y="2447479"/>
          <a:ext cx="2967409" cy="829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Equation" r:id="rId4" imgW="1726920" imgH="482400" progId="Equation.3">
                  <p:embed/>
                </p:oleObj>
              </mc:Choice>
              <mc:Fallback>
                <p:oleObj name="Equation" r:id="rId4" imgW="172692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338" y="2447479"/>
                        <a:ext cx="2967409" cy="8291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379721" y="3531996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 = ~5.5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9721" y="3839515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1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9721" y="4454553"/>
            <a:ext cx="1970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 = 6 inches = 15 cm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79721" y="4762072"/>
            <a:ext cx="2518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0.25 cm (shield radius)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79721" y="4147034"/>
            <a:ext cx="176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4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x 10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H/m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79721" y="5632941"/>
            <a:ext cx="221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coil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~23.8 </a:t>
            </a:r>
            <a:r>
              <a:rPr lang="el-GR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240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6 turns full setup.jpg"/>
          <p:cNvPicPr>
            <a:picLocks noChangeAspect="1"/>
          </p:cNvPicPr>
          <p:nvPr/>
        </p:nvPicPr>
        <p:blipFill>
          <a:blip r:embed="rId6" cstate="print"/>
          <a:srcRect l="6307" t="48106" r="48318" b="25214"/>
          <a:stretch>
            <a:fillRect/>
          </a:stretch>
        </p:blipFill>
        <p:spPr>
          <a:xfrm>
            <a:off x="522473" y="4833256"/>
            <a:ext cx="4592437" cy="2024743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 bwMode="auto">
          <a:xfrm>
            <a:off x="749300" y="5323114"/>
            <a:ext cx="2485571" cy="1244600"/>
          </a:xfrm>
          <a:custGeom>
            <a:avLst/>
            <a:gdLst>
              <a:gd name="connsiteX0" fmla="*/ 1014186 w 2485571"/>
              <a:gd name="connsiteY0" fmla="*/ 32657 h 1244600"/>
              <a:gd name="connsiteX1" fmla="*/ 491671 w 2485571"/>
              <a:gd name="connsiteY1" fmla="*/ 239486 h 1244600"/>
              <a:gd name="connsiteX2" fmla="*/ 12700 w 2485571"/>
              <a:gd name="connsiteY2" fmla="*/ 827315 h 1244600"/>
              <a:gd name="connsiteX3" fmla="*/ 415471 w 2485571"/>
              <a:gd name="connsiteY3" fmla="*/ 1186543 h 1244600"/>
              <a:gd name="connsiteX4" fmla="*/ 1057729 w 2485571"/>
              <a:gd name="connsiteY4" fmla="*/ 1175657 h 1244600"/>
              <a:gd name="connsiteX5" fmla="*/ 1950357 w 2485571"/>
              <a:gd name="connsiteY5" fmla="*/ 990600 h 1244600"/>
              <a:gd name="connsiteX6" fmla="*/ 2407557 w 2485571"/>
              <a:gd name="connsiteY6" fmla="*/ 631372 h 1244600"/>
              <a:gd name="connsiteX7" fmla="*/ 2418443 w 2485571"/>
              <a:gd name="connsiteY7" fmla="*/ 283029 h 1244600"/>
              <a:gd name="connsiteX8" fmla="*/ 2026557 w 2485571"/>
              <a:gd name="connsiteY8" fmla="*/ 65315 h 1244600"/>
              <a:gd name="connsiteX9" fmla="*/ 1188357 w 2485571"/>
              <a:gd name="connsiteY9" fmla="*/ 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5571" h="1244600">
                <a:moveTo>
                  <a:pt x="1014186" y="32657"/>
                </a:moveTo>
                <a:cubicBezTo>
                  <a:pt x="836385" y="69850"/>
                  <a:pt x="658585" y="107043"/>
                  <a:pt x="491671" y="239486"/>
                </a:cubicBezTo>
                <a:cubicBezTo>
                  <a:pt x="324757" y="371929"/>
                  <a:pt x="25400" y="669472"/>
                  <a:pt x="12700" y="827315"/>
                </a:cubicBezTo>
                <a:cubicBezTo>
                  <a:pt x="0" y="985158"/>
                  <a:pt x="241300" y="1128486"/>
                  <a:pt x="415471" y="1186543"/>
                </a:cubicBezTo>
                <a:cubicBezTo>
                  <a:pt x="589642" y="1244600"/>
                  <a:pt x="801915" y="1208314"/>
                  <a:pt x="1057729" y="1175657"/>
                </a:cubicBezTo>
                <a:cubicBezTo>
                  <a:pt x="1313543" y="1143000"/>
                  <a:pt x="1725386" y="1081314"/>
                  <a:pt x="1950357" y="990600"/>
                </a:cubicBezTo>
                <a:cubicBezTo>
                  <a:pt x="2175328" y="899886"/>
                  <a:pt x="2329543" y="749301"/>
                  <a:pt x="2407557" y="631372"/>
                </a:cubicBezTo>
                <a:cubicBezTo>
                  <a:pt x="2485571" y="513444"/>
                  <a:pt x="2481943" y="377372"/>
                  <a:pt x="2418443" y="283029"/>
                </a:cubicBezTo>
                <a:cubicBezTo>
                  <a:pt x="2354943" y="188686"/>
                  <a:pt x="2231571" y="112486"/>
                  <a:pt x="2026557" y="65315"/>
                </a:cubicBezTo>
                <a:cubicBezTo>
                  <a:pt x="1821543" y="18144"/>
                  <a:pt x="1188357" y="0"/>
                  <a:pt x="1188357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2275114" y="3744686"/>
            <a:ext cx="3037115" cy="1992085"/>
          </a:xfrm>
          <a:custGeom>
            <a:avLst/>
            <a:gdLst>
              <a:gd name="connsiteX0" fmla="*/ 3037115 w 3037115"/>
              <a:gd name="connsiteY0" fmla="*/ 0 h 1992085"/>
              <a:gd name="connsiteX1" fmla="*/ 1317172 w 3037115"/>
              <a:gd name="connsiteY1" fmla="*/ 794657 h 1992085"/>
              <a:gd name="connsiteX2" fmla="*/ 0 w 3037115"/>
              <a:gd name="connsiteY2" fmla="*/ 1992085 h 199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7115" h="1992085">
                <a:moveTo>
                  <a:pt x="3037115" y="0"/>
                </a:moveTo>
                <a:cubicBezTo>
                  <a:pt x="2430236" y="231321"/>
                  <a:pt x="1823358" y="462643"/>
                  <a:pt x="1317172" y="794657"/>
                </a:cubicBezTo>
                <a:cubicBezTo>
                  <a:pt x="810986" y="1126671"/>
                  <a:pt x="405493" y="1559378"/>
                  <a:pt x="0" y="1992085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Inductance of Circular Loop (cont.)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Coiled cable in series with loop completing connections to signal generator: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65535" y="2296906"/>
            <a:ext cx="2296887" cy="2296887"/>
            <a:chOff x="3799113" y="3516084"/>
            <a:chExt cx="1709057" cy="1709057"/>
          </a:xfrm>
        </p:grpSpPr>
        <p:sp>
          <p:nvSpPr>
            <p:cNvPr id="3" name="Oval 2"/>
            <p:cNvSpPr/>
            <p:nvPr/>
          </p:nvSpPr>
          <p:spPr bwMode="auto">
            <a:xfrm>
              <a:off x="4120241" y="3837212"/>
              <a:ext cx="1066800" cy="10668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3967841" y="3684812"/>
              <a:ext cx="1371600" cy="13716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3799113" y="3516084"/>
              <a:ext cx="1709057" cy="1709057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Arc 7"/>
          <p:cNvSpPr/>
          <p:nvPr/>
        </p:nvSpPr>
        <p:spPr bwMode="auto">
          <a:xfrm rot="10800000">
            <a:off x="1948555" y="3331050"/>
            <a:ext cx="850893" cy="729340"/>
          </a:xfrm>
          <a:prstGeom prst="arc">
            <a:avLst>
              <a:gd name="adj1" fmla="val 19710404"/>
              <a:gd name="adj2" fmla="val 20956271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7935" y="3853565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endCxn id="4" idx="6"/>
          </p:cNvCxnSpPr>
          <p:nvPr/>
        </p:nvCxnSpPr>
        <p:spPr bwMode="auto">
          <a:xfrm>
            <a:off x="2841193" y="3429022"/>
            <a:ext cx="894466" cy="163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2"/>
          <p:cNvCxnSpPr>
            <a:stCxn id="4" idx="7"/>
            <a:endCxn id="3" idx="7"/>
          </p:cNvCxnSpPr>
          <p:nvPr/>
        </p:nvCxnSpPr>
        <p:spPr bwMode="auto">
          <a:xfrm flipH="1">
            <a:off x="3320877" y="2793622"/>
            <a:ext cx="144828" cy="1448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026249" y="3156879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20" y="2569050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w</a:t>
            </a:r>
            <a:endParaRPr lang="en-US" sz="1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1735" y="2068307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N turns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383338" y="2447479"/>
          <a:ext cx="2967409" cy="829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3" name="Equation" r:id="rId3" imgW="1726920" imgH="482400" progId="Equation.3">
                  <p:embed/>
                </p:oleObj>
              </mc:Choice>
              <mc:Fallback>
                <p:oleObj name="Equation" r:id="rId3" imgW="172692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338" y="2447479"/>
                        <a:ext cx="2967409" cy="8291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379721" y="3281618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 = 1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9721" y="3589137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1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9721" y="4204175"/>
            <a:ext cx="1196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12 cm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79721" y="4511694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0.25 cm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79721" y="3896656"/>
            <a:ext cx="176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4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x 10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H/m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79721" y="5143071"/>
            <a:ext cx="2061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~0.6 </a:t>
            </a:r>
            <a:r>
              <a:rPr lang="el-GR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240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6 turns full setup.jpg"/>
          <p:cNvPicPr>
            <a:picLocks noChangeAspect="1"/>
          </p:cNvPicPr>
          <p:nvPr/>
        </p:nvPicPr>
        <p:blipFill>
          <a:blip r:embed="rId5" cstate="print"/>
          <a:srcRect l="6307" t="48106" r="48318" b="25214"/>
          <a:stretch>
            <a:fillRect/>
          </a:stretch>
        </p:blipFill>
        <p:spPr>
          <a:xfrm>
            <a:off x="522473" y="4833256"/>
            <a:ext cx="4592437" cy="2024743"/>
          </a:xfrm>
          <a:prstGeom prst="rect">
            <a:avLst/>
          </a:prstGeom>
        </p:spPr>
      </p:pic>
      <p:sp>
        <p:nvSpPr>
          <p:cNvPr id="27" name="Freeform 26"/>
          <p:cNvSpPr/>
          <p:nvPr/>
        </p:nvSpPr>
        <p:spPr bwMode="auto">
          <a:xfrm>
            <a:off x="2128157" y="5098143"/>
            <a:ext cx="2164443" cy="1193800"/>
          </a:xfrm>
          <a:custGeom>
            <a:avLst/>
            <a:gdLst>
              <a:gd name="connsiteX0" fmla="*/ 1322614 w 2164443"/>
              <a:gd name="connsiteY0" fmla="*/ 94343 h 1193800"/>
              <a:gd name="connsiteX1" fmla="*/ 810986 w 2164443"/>
              <a:gd name="connsiteY1" fmla="*/ 7257 h 1193800"/>
              <a:gd name="connsiteX2" fmla="*/ 212272 w 2164443"/>
              <a:gd name="connsiteY2" fmla="*/ 50800 h 1193800"/>
              <a:gd name="connsiteX3" fmla="*/ 16329 w 2164443"/>
              <a:gd name="connsiteY3" fmla="*/ 127000 h 1193800"/>
              <a:gd name="connsiteX4" fmla="*/ 114300 w 2164443"/>
              <a:gd name="connsiteY4" fmla="*/ 257628 h 1193800"/>
              <a:gd name="connsiteX5" fmla="*/ 702129 w 2164443"/>
              <a:gd name="connsiteY5" fmla="*/ 333828 h 1193800"/>
              <a:gd name="connsiteX6" fmla="*/ 1017814 w 2164443"/>
              <a:gd name="connsiteY6" fmla="*/ 540657 h 1193800"/>
              <a:gd name="connsiteX7" fmla="*/ 865414 w 2164443"/>
              <a:gd name="connsiteY7" fmla="*/ 845457 h 1193800"/>
              <a:gd name="connsiteX8" fmla="*/ 691243 w 2164443"/>
              <a:gd name="connsiteY8" fmla="*/ 997857 h 1193800"/>
              <a:gd name="connsiteX9" fmla="*/ 887186 w 2164443"/>
              <a:gd name="connsiteY9" fmla="*/ 1182914 h 1193800"/>
              <a:gd name="connsiteX10" fmla="*/ 1268186 w 2164443"/>
              <a:gd name="connsiteY10" fmla="*/ 932543 h 1193800"/>
              <a:gd name="connsiteX11" fmla="*/ 1692729 w 2164443"/>
              <a:gd name="connsiteY11" fmla="*/ 573314 h 1193800"/>
              <a:gd name="connsiteX12" fmla="*/ 1964872 w 2164443"/>
              <a:gd name="connsiteY12" fmla="*/ 355600 h 1193800"/>
              <a:gd name="connsiteX13" fmla="*/ 2139043 w 2164443"/>
              <a:gd name="connsiteY13" fmla="*/ 137886 h 1193800"/>
              <a:gd name="connsiteX14" fmla="*/ 1812472 w 2164443"/>
              <a:gd name="connsiteY14" fmla="*/ 137886 h 1193800"/>
              <a:gd name="connsiteX15" fmla="*/ 1660072 w 2164443"/>
              <a:gd name="connsiteY15" fmla="*/ 116114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64443" h="1193800">
                <a:moveTo>
                  <a:pt x="1322614" y="94343"/>
                </a:moveTo>
                <a:cubicBezTo>
                  <a:pt x="1159328" y="54428"/>
                  <a:pt x="996043" y="14514"/>
                  <a:pt x="810986" y="7257"/>
                </a:cubicBezTo>
                <a:cubicBezTo>
                  <a:pt x="625929" y="0"/>
                  <a:pt x="344715" y="30843"/>
                  <a:pt x="212272" y="50800"/>
                </a:cubicBezTo>
                <a:cubicBezTo>
                  <a:pt x="79829" y="70757"/>
                  <a:pt x="32658" y="92529"/>
                  <a:pt x="16329" y="127000"/>
                </a:cubicBezTo>
                <a:cubicBezTo>
                  <a:pt x="0" y="161471"/>
                  <a:pt x="0" y="223157"/>
                  <a:pt x="114300" y="257628"/>
                </a:cubicBezTo>
                <a:cubicBezTo>
                  <a:pt x="228600" y="292099"/>
                  <a:pt x="551543" y="286657"/>
                  <a:pt x="702129" y="333828"/>
                </a:cubicBezTo>
                <a:cubicBezTo>
                  <a:pt x="852715" y="380999"/>
                  <a:pt x="990600" y="455386"/>
                  <a:pt x="1017814" y="540657"/>
                </a:cubicBezTo>
                <a:cubicBezTo>
                  <a:pt x="1045028" y="625929"/>
                  <a:pt x="919843" y="769257"/>
                  <a:pt x="865414" y="845457"/>
                </a:cubicBezTo>
                <a:cubicBezTo>
                  <a:pt x="810986" y="921657"/>
                  <a:pt x="687614" y="941614"/>
                  <a:pt x="691243" y="997857"/>
                </a:cubicBezTo>
                <a:cubicBezTo>
                  <a:pt x="694872" y="1054100"/>
                  <a:pt x="791029" y="1193800"/>
                  <a:pt x="887186" y="1182914"/>
                </a:cubicBezTo>
                <a:cubicBezTo>
                  <a:pt x="983343" y="1172028"/>
                  <a:pt x="1133929" y="1034143"/>
                  <a:pt x="1268186" y="932543"/>
                </a:cubicBezTo>
                <a:cubicBezTo>
                  <a:pt x="1402443" y="830943"/>
                  <a:pt x="1576615" y="669471"/>
                  <a:pt x="1692729" y="573314"/>
                </a:cubicBezTo>
                <a:cubicBezTo>
                  <a:pt x="1808843" y="477157"/>
                  <a:pt x="1890486" y="428171"/>
                  <a:pt x="1964872" y="355600"/>
                </a:cubicBezTo>
                <a:cubicBezTo>
                  <a:pt x="2039258" y="283029"/>
                  <a:pt x="2164443" y="174172"/>
                  <a:pt x="2139043" y="137886"/>
                </a:cubicBezTo>
                <a:cubicBezTo>
                  <a:pt x="2113643" y="101600"/>
                  <a:pt x="1892301" y="141515"/>
                  <a:pt x="1812472" y="137886"/>
                </a:cubicBezTo>
                <a:cubicBezTo>
                  <a:pt x="1732644" y="134257"/>
                  <a:pt x="1696358" y="125185"/>
                  <a:pt x="1660072" y="116114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79717" y="5687367"/>
            <a:ext cx="327525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coil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L</a:t>
            </a:r>
            <a:r>
              <a:rPr lang="en-US" sz="20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24.4 </a:t>
            </a:r>
            <a:r>
              <a:rPr lang="el-GR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240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3429000" y="3505200"/>
            <a:ext cx="1905000" cy="1981200"/>
          </a:xfrm>
          <a:custGeom>
            <a:avLst/>
            <a:gdLst>
              <a:gd name="connsiteX0" fmla="*/ 1905000 w 1905000"/>
              <a:gd name="connsiteY0" fmla="*/ 0 h 1981200"/>
              <a:gd name="connsiteX1" fmla="*/ 794657 w 1905000"/>
              <a:gd name="connsiteY1" fmla="*/ 805543 h 1981200"/>
              <a:gd name="connsiteX2" fmla="*/ 0 w 1905000"/>
              <a:gd name="connsiteY2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0" h="1981200">
                <a:moveTo>
                  <a:pt x="1905000" y="0"/>
                </a:moveTo>
                <a:cubicBezTo>
                  <a:pt x="1508578" y="237671"/>
                  <a:pt x="1112157" y="475343"/>
                  <a:pt x="794657" y="805543"/>
                </a:cubicBezTo>
                <a:cubicBezTo>
                  <a:pt x="477157" y="1135743"/>
                  <a:pt x="238578" y="1558471"/>
                  <a:pt x="0" y="198120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Use the Shield Radius?</a:t>
            </a:r>
            <a:endParaRPr lang="en-US" dirty="0"/>
          </a:p>
        </p:txBody>
      </p:sp>
      <p:grpSp>
        <p:nvGrpSpPr>
          <p:cNvPr id="131" name="Group 130"/>
          <p:cNvGrpSpPr/>
          <p:nvPr/>
        </p:nvGrpSpPr>
        <p:grpSpPr>
          <a:xfrm>
            <a:off x="2275782" y="4833256"/>
            <a:ext cx="4592437" cy="2024743"/>
            <a:chOff x="522473" y="4833256"/>
            <a:chExt cx="4592437" cy="2024743"/>
          </a:xfrm>
        </p:grpSpPr>
        <p:pic>
          <p:nvPicPr>
            <p:cNvPr id="4" name="Picture 3" descr="6 turns full setup.jpg"/>
            <p:cNvPicPr>
              <a:picLocks noChangeAspect="1"/>
            </p:cNvPicPr>
            <p:nvPr/>
          </p:nvPicPr>
          <p:blipFill>
            <a:blip r:embed="rId2" cstate="print"/>
            <a:srcRect l="6307" t="48106" r="48318" b="25214"/>
            <a:stretch>
              <a:fillRect/>
            </a:stretch>
          </p:blipFill>
          <p:spPr>
            <a:xfrm>
              <a:off x="522473" y="4833256"/>
              <a:ext cx="4592437" cy="2024743"/>
            </a:xfrm>
            <a:prstGeom prst="rect">
              <a:avLst/>
            </a:prstGeom>
          </p:spPr>
        </p:pic>
        <p:sp>
          <p:nvSpPr>
            <p:cNvPr id="5" name="Freeform 4"/>
            <p:cNvSpPr/>
            <p:nvPr/>
          </p:nvSpPr>
          <p:spPr bwMode="auto">
            <a:xfrm>
              <a:off x="533400" y="5050971"/>
              <a:ext cx="3534229" cy="1747157"/>
            </a:xfrm>
            <a:custGeom>
              <a:avLst/>
              <a:gdLst>
                <a:gd name="connsiteX0" fmla="*/ 1970314 w 3514272"/>
                <a:gd name="connsiteY0" fmla="*/ 0 h 1747157"/>
                <a:gd name="connsiteX1" fmla="*/ 1121229 w 3514272"/>
                <a:gd name="connsiteY1" fmla="*/ 163286 h 1747157"/>
                <a:gd name="connsiteX2" fmla="*/ 359229 w 3514272"/>
                <a:gd name="connsiteY2" fmla="*/ 522515 h 1747157"/>
                <a:gd name="connsiteX3" fmla="*/ 43543 w 3514272"/>
                <a:gd name="connsiteY3" fmla="*/ 979715 h 1747157"/>
                <a:gd name="connsiteX4" fmla="*/ 97971 w 3514272"/>
                <a:gd name="connsiteY4" fmla="*/ 1415143 h 1747157"/>
                <a:gd name="connsiteX5" fmla="*/ 522514 w 3514272"/>
                <a:gd name="connsiteY5" fmla="*/ 1643743 h 1747157"/>
                <a:gd name="connsiteX6" fmla="*/ 1502229 w 3514272"/>
                <a:gd name="connsiteY6" fmla="*/ 1719943 h 1747157"/>
                <a:gd name="connsiteX7" fmla="*/ 2514600 w 3514272"/>
                <a:gd name="connsiteY7" fmla="*/ 1480458 h 1747157"/>
                <a:gd name="connsiteX8" fmla="*/ 2819400 w 3514272"/>
                <a:gd name="connsiteY8" fmla="*/ 1317172 h 1747157"/>
                <a:gd name="connsiteX9" fmla="*/ 2819400 w 3514272"/>
                <a:gd name="connsiteY9" fmla="*/ 870858 h 1747157"/>
                <a:gd name="connsiteX10" fmla="*/ 2982686 w 3514272"/>
                <a:gd name="connsiteY10" fmla="*/ 674915 h 1747157"/>
                <a:gd name="connsiteX11" fmla="*/ 3309257 w 3514272"/>
                <a:gd name="connsiteY11" fmla="*/ 511629 h 1747157"/>
                <a:gd name="connsiteX12" fmla="*/ 3439886 w 3514272"/>
                <a:gd name="connsiteY12" fmla="*/ 402772 h 1747157"/>
                <a:gd name="connsiteX13" fmla="*/ 3505200 w 3514272"/>
                <a:gd name="connsiteY13" fmla="*/ 337458 h 1747157"/>
                <a:gd name="connsiteX14" fmla="*/ 3385457 w 3514272"/>
                <a:gd name="connsiteY14" fmla="*/ 195943 h 1747157"/>
                <a:gd name="connsiteX0" fmla="*/ 1970314 w 3534229"/>
                <a:gd name="connsiteY0" fmla="*/ 0 h 1747157"/>
                <a:gd name="connsiteX1" fmla="*/ 1121229 w 3534229"/>
                <a:gd name="connsiteY1" fmla="*/ 163286 h 1747157"/>
                <a:gd name="connsiteX2" fmla="*/ 359229 w 3534229"/>
                <a:gd name="connsiteY2" fmla="*/ 522515 h 1747157"/>
                <a:gd name="connsiteX3" fmla="*/ 43543 w 3534229"/>
                <a:gd name="connsiteY3" fmla="*/ 979715 h 1747157"/>
                <a:gd name="connsiteX4" fmla="*/ 97971 w 3534229"/>
                <a:gd name="connsiteY4" fmla="*/ 1415143 h 1747157"/>
                <a:gd name="connsiteX5" fmla="*/ 522514 w 3534229"/>
                <a:gd name="connsiteY5" fmla="*/ 1643743 h 1747157"/>
                <a:gd name="connsiteX6" fmla="*/ 1502229 w 3534229"/>
                <a:gd name="connsiteY6" fmla="*/ 1719943 h 1747157"/>
                <a:gd name="connsiteX7" fmla="*/ 2514600 w 3534229"/>
                <a:gd name="connsiteY7" fmla="*/ 1480458 h 1747157"/>
                <a:gd name="connsiteX8" fmla="*/ 2819400 w 3534229"/>
                <a:gd name="connsiteY8" fmla="*/ 1317172 h 1747157"/>
                <a:gd name="connsiteX9" fmla="*/ 2819400 w 3534229"/>
                <a:gd name="connsiteY9" fmla="*/ 870858 h 1747157"/>
                <a:gd name="connsiteX10" fmla="*/ 2982686 w 3534229"/>
                <a:gd name="connsiteY10" fmla="*/ 674915 h 1747157"/>
                <a:gd name="connsiteX11" fmla="*/ 3309257 w 3534229"/>
                <a:gd name="connsiteY11" fmla="*/ 511629 h 1747157"/>
                <a:gd name="connsiteX12" fmla="*/ 3439886 w 3534229"/>
                <a:gd name="connsiteY12" fmla="*/ 402772 h 1747157"/>
                <a:gd name="connsiteX13" fmla="*/ 3505200 w 3534229"/>
                <a:gd name="connsiteY13" fmla="*/ 337458 h 1747157"/>
                <a:gd name="connsiteX14" fmla="*/ 3265714 w 3534229"/>
                <a:gd name="connsiteY14" fmla="*/ 152400 h 174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34229" h="1747157">
                  <a:moveTo>
                    <a:pt x="1970314" y="0"/>
                  </a:moveTo>
                  <a:cubicBezTo>
                    <a:pt x="1680028" y="38100"/>
                    <a:pt x="1389743" y="76200"/>
                    <a:pt x="1121229" y="163286"/>
                  </a:cubicBezTo>
                  <a:cubicBezTo>
                    <a:pt x="852715" y="250372"/>
                    <a:pt x="538843" y="386444"/>
                    <a:pt x="359229" y="522515"/>
                  </a:cubicBezTo>
                  <a:cubicBezTo>
                    <a:pt x="179615" y="658586"/>
                    <a:pt x="87086" y="830944"/>
                    <a:pt x="43543" y="979715"/>
                  </a:cubicBezTo>
                  <a:cubicBezTo>
                    <a:pt x="0" y="1128486"/>
                    <a:pt x="18143" y="1304472"/>
                    <a:pt x="97971" y="1415143"/>
                  </a:cubicBezTo>
                  <a:cubicBezTo>
                    <a:pt x="177800" y="1525814"/>
                    <a:pt x="288471" y="1592943"/>
                    <a:pt x="522514" y="1643743"/>
                  </a:cubicBezTo>
                  <a:cubicBezTo>
                    <a:pt x="756557" y="1694543"/>
                    <a:pt x="1170215" y="1747157"/>
                    <a:pt x="1502229" y="1719943"/>
                  </a:cubicBezTo>
                  <a:cubicBezTo>
                    <a:pt x="1834243" y="1692729"/>
                    <a:pt x="2295072" y="1547587"/>
                    <a:pt x="2514600" y="1480458"/>
                  </a:cubicBezTo>
                  <a:cubicBezTo>
                    <a:pt x="2734129" y="1413330"/>
                    <a:pt x="2768600" y="1418772"/>
                    <a:pt x="2819400" y="1317172"/>
                  </a:cubicBezTo>
                  <a:cubicBezTo>
                    <a:pt x="2870200" y="1215572"/>
                    <a:pt x="2792186" y="977901"/>
                    <a:pt x="2819400" y="870858"/>
                  </a:cubicBezTo>
                  <a:cubicBezTo>
                    <a:pt x="2846614" y="763815"/>
                    <a:pt x="2901043" y="734786"/>
                    <a:pt x="2982686" y="674915"/>
                  </a:cubicBezTo>
                  <a:cubicBezTo>
                    <a:pt x="3064329" y="615044"/>
                    <a:pt x="3233057" y="556986"/>
                    <a:pt x="3309257" y="511629"/>
                  </a:cubicBezTo>
                  <a:cubicBezTo>
                    <a:pt x="3385457" y="466272"/>
                    <a:pt x="3407229" y="431800"/>
                    <a:pt x="3439886" y="402772"/>
                  </a:cubicBezTo>
                  <a:cubicBezTo>
                    <a:pt x="3472543" y="373744"/>
                    <a:pt x="3534229" y="379187"/>
                    <a:pt x="3505200" y="337458"/>
                  </a:cubicBezTo>
                  <a:cubicBezTo>
                    <a:pt x="3476171" y="295729"/>
                    <a:pt x="3321049" y="205921"/>
                    <a:pt x="3265714" y="15240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8" name="Group 114"/>
          <p:cNvGrpSpPr/>
          <p:nvPr/>
        </p:nvGrpSpPr>
        <p:grpSpPr>
          <a:xfrm>
            <a:off x="3837394" y="1849826"/>
            <a:ext cx="1456604" cy="157658"/>
            <a:chOff x="3191413" y="2333295"/>
            <a:chExt cx="1456604" cy="157658"/>
          </a:xfrm>
        </p:grpSpPr>
        <p:grpSp>
          <p:nvGrpSpPr>
            <p:cNvPr id="106" name="Group 77"/>
            <p:cNvGrpSpPr>
              <a:grpSpLocks/>
            </p:cNvGrpSpPr>
            <p:nvPr/>
          </p:nvGrpSpPr>
          <p:grpSpPr bwMode="auto">
            <a:xfrm>
              <a:off x="3191413" y="2333295"/>
              <a:ext cx="413635" cy="157656"/>
              <a:chOff x="1066800" y="2438400"/>
              <a:chExt cx="1447800" cy="685800"/>
            </a:xfrm>
          </p:grpSpPr>
          <p:cxnSp>
            <p:nvCxnSpPr>
              <p:cNvPr id="121" name="Straight Connector 6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2500" y="2552700"/>
                <a:ext cx="38100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22" name="Straight Connector 71"/>
              <p:cNvCxnSpPr>
                <a:cxnSpLocks noChangeShapeType="1"/>
              </p:cNvCxnSpPr>
              <p:nvPr/>
            </p:nvCxnSpPr>
            <p:spPr bwMode="auto">
              <a:xfrm rot="16200000" flipH="1">
                <a:off x="9906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23" name="Straight Connector 72"/>
              <p:cNvCxnSpPr>
                <a:cxnSpLocks noChangeShapeType="1"/>
              </p:cNvCxnSpPr>
              <p:nvPr/>
            </p:nvCxnSpPr>
            <p:spPr bwMode="auto">
              <a:xfrm rot="16200000" flipH="1">
                <a:off x="14478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24" name="Straight Connector 73"/>
              <p:cNvCxnSpPr>
                <a:cxnSpLocks noChangeShapeType="1"/>
              </p:cNvCxnSpPr>
              <p:nvPr/>
            </p:nvCxnSpPr>
            <p:spPr bwMode="auto">
              <a:xfrm rot="16200000" flipH="1">
                <a:off x="19050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25" name="Straight Connector 7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47900" y="2857500"/>
                <a:ext cx="38100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26" name="Straight Connector 7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2192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27" name="Straight Connector 7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764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</p:grpSp>
        <p:grpSp>
          <p:nvGrpSpPr>
            <p:cNvPr id="107" name="Group 99"/>
            <p:cNvGrpSpPr>
              <a:grpSpLocks/>
            </p:cNvGrpSpPr>
            <p:nvPr/>
          </p:nvGrpSpPr>
          <p:grpSpPr bwMode="auto">
            <a:xfrm>
              <a:off x="3936135" y="2333298"/>
              <a:ext cx="711882" cy="157655"/>
              <a:chOff x="2895600" y="2743200"/>
              <a:chExt cx="1524000" cy="381000"/>
            </a:xfrm>
          </p:grpSpPr>
          <p:grpSp>
            <p:nvGrpSpPr>
              <p:cNvPr id="109" name="Group 88"/>
              <p:cNvGrpSpPr>
                <a:grpSpLocks/>
              </p:cNvGrpSpPr>
              <p:nvPr/>
            </p:nvGrpSpPr>
            <p:grpSpPr bwMode="auto">
              <a:xfrm>
                <a:off x="2895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119" name="Arc 21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20" name="Arc 22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10" name="Group 90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117" name="Arc 19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18" name="Arc 20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11" name="Group 93"/>
              <p:cNvGrpSpPr>
                <a:grpSpLocks/>
              </p:cNvGrpSpPr>
              <p:nvPr/>
            </p:nvGrpSpPr>
            <p:grpSpPr bwMode="auto">
              <a:xfrm>
                <a:off x="3657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115" name="Arc 17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16" name="Arc 18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12" name="Group 96"/>
              <p:cNvGrpSpPr>
                <a:grpSpLocks/>
              </p:cNvGrpSpPr>
              <p:nvPr/>
            </p:nvGrpSpPr>
            <p:grpSpPr bwMode="auto">
              <a:xfrm>
                <a:off x="4038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113" name="Arc 15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14" name="Arc 16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cxnSp>
          <p:nvCxnSpPr>
            <p:cNvPr id="108" name="Straight Connector 107"/>
            <p:cNvCxnSpPr/>
            <p:nvPr/>
          </p:nvCxnSpPr>
          <p:spPr bwMode="auto">
            <a:xfrm>
              <a:off x="3615558" y="2406869"/>
              <a:ext cx="3153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13"/>
          <p:cNvGrpSpPr/>
          <p:nvPr/>
        </p:nvGrpSpPr>
        <p:grpSpPr>
          <a:xfrm>
            <a:off x="3842650" y="1192933"/>
            <a:ext cx="1446093" cy="178673"/>
            <a:chOff x="3238710" y="1676402"/>
            <a:chExt cx="1446093" cy="178673"/>
          </a:xfrm>
        </p:grpSpPr>
        <p:grpSp>
          <p:nvGrpSpPr>
            <p:cNvPr id="84" name="Group 99"/>
            <p:cNvGrpSpPr>
              <a:grpSpLocks/>
            </p:cNvGrpSpPr>
            <p:nvPr/>
          </p:nvGrpSpPr>
          <p:grpSpPr bwMode="auto">
            <a:xfrm flipV="1">
              <a:off x="3972921" y="1676402"/>
              <a:ext cx="711882" cy="157655"/>
              <a:chOff x="2895600" y="2743200"/>
              <a:chExt cx="1524000" cy="381000"/>
            </a:xfrm>
          </p:grpSpPr>
          <p:grpSp>
            <p:nvGrpSpPr>
              <p:cNvPr id="94" name="Group 88"/>
              <p:cNvGrpSpPr>
                <a:grpSpLocks/>
              </p:cNvGrpSpPr>
              <p:nvPr/>
            </p:nvGrpSpPr>
            <p:grpSpPr bwMode="auto">
              <a:xfrm>
                <a:off x="2895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104" name="Arc 103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05" name="Arc 104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95" name="Group 90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102" name="Arc 80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03" name="Arc 81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96" name="Group 93"/>
              <p:cNvGrpSpPr>
                <a:grpSpLocks/>
              </p:cNvGrpSpPr>
              <p:nvPr/>
            </p:nvGrpSpPr>
            <p:grpSpPr bwMode="auto">
              <a:xfrm>
                <a:off x="3657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100" name="Arc 78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01" name="Arc 79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97" name="Group 96"/>
              <p:cNvGrpSpPr>
                <a:grpSpLocks/>
              </p:cNvGrpSpPr>
              <p:nvPr/>
            </p:nvGrpSpPr>
            <p:grpSpPr bwMode="auto">
              <a:xfrm>
                <a:off x="4038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98" name="Arc 97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9" name="Arc 98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cxnSp>
          <p:nvCxnSpPr>
            <p:cNvPr id="85" name="Straight Connector 84"/>
            <p:cNvCxnSpPr/>
            <p:nvPr/>
          </p:nvCxnSpPr>
          <p:spPr bwMode="auto">
            <a:xfrm>
              <a:off x="3652344" y="1760483"/>
              <a:ext cx="3153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6" name="Group 77"/>
            <p:cNvGrpSpPr>
              <a:grpSpLocks/>
            </p:cNvGrpSpPr>
            <p:nvPr/>
          </p:nvGrpSpPr>
          <p:grpSpPr bwMode="auto">
            <a:xfrm>
              <a:off x="3238710" y="1697419"/>
              <a:ext cx="413635" cy="157656"/>
              <a:chOff x="1066800" y="2438400"/>
              <a:chExt cx="1447800" cy="685800"/>
            </a:xfrm>
          </p:grpSpPr>
          <p:cxnSp>
            <p:nvCxnSpPr>
              <p:cNvPr id="87" name="Straight Connector 6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2500" y="2552700"/>
                <a:ext cx="38100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8" name="Straight Connector 71"/>
              <p:cNvCxnSpPr>
                <a:cxnSpLocks noChangeShapeType="1"/>
              </p:cNvCxnSpPr>
              <p:nvPr/>
            </p:nvCxnSpPr>
            <p:spPr bwMode="auto">
              <a:xfrm rot="16200000" flipH="1">
                <a:off x="9906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9" name="Straight Connector 72"/>
              <p:cNvCxnSpPr>
                <a:cxnSpLocks noChangeShapeType="1"/>
              </p:cNvCxnSpPr>
              <p:nvPr/>
            </p:nvCxnSpPr>
            <p:spPr bwMode="auto">
              <a:xfrm rot="16200000" flipH="1">
                <a:off x="14478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0" name="Straight Connector 73"/>
              <p:cNvCxnSpPr>
                <a:cxnSpLocks noChangeShapeType="1"/>
              </p:cNvCxnSpPr>
              <p:nvPr/>
            </p:nvCxnSpPr>
            <p:spPr bwMode="auto">
              <a:xfrm rot="16200000" flipH="1">
                <a:off x="19050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1" name="Straight Connector 7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47900" y="2857500"/>
                <a:ext cx="38100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2" name="Straight Connector 7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2192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3" name="Straight Connector 7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764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</p:grpSp>
      </p:grpSp>
      <p:grpSp>
        <p:nvGrpSpPr>
          <p:cNvPr id="20" name="Group 99"/>
          <p:cNvGrpSpPr>
            <a:grpSpLocks/>
          </p:cNvGrpSpPr>
          <p:nvPr/>
        </p:nvGrpSpPr>
        <p:grpSpPr bwMode="auto">
          <a:xfrm>
            <a:off x="4576861" y="2927140"/>
            <a:ext cx="711882" cy="157655"/>
            <a:chOff x="2895600" y="2743200"/>
            <a:chExt cx="1524000" cy="381000"/>
          </a:xfrm>
        </p:grpSpPr>
        <p:grpSp>
          <p:nvGrpSpPr>
            <p:cNvPr id="72" name="Group 88"/>
            <p:cNvGrpSpPr>
              <a:grpSpLocks/>
            </p:cNvGrpSpPr>
            <p:nvPr/>
          </p:nvGrpSpPr>
          <p:grpSpPr bwMode="auto">
            <a:xfrm>
              <a:off x="2895600" y="2743200"/>
              <a:ext cx="381000" cy="381000"/>
              <a:chOff x="2895600" y="2743200"/>
              <a:chExt cx="381000" cy="381000"/>
            </a:xfrm>
          </p:grpSpPr>
          <p:sp>
            <p:nvSpPr>
              <p:cNvPr id="82" name="Arc 81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Arc 82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73" name="Group 90"/>
            <p:cNvGrpSpPr>
              <a:grpSpLocks/>
            </p:cNvGrpSpPr>
            <p:nvPr/>
          </p:nvGrpSpPr>
          <p:grpSpPr bwMode="auto">
            <a:xfrm>
              <a:off x="3276600" y="2743200"/>
              <a:ext cx="381000" cy="381000"/>
              <a:chOff x="2895600" y="2743200"/>
              <a:chExt cx="381000" cy="381000"/>
            </a:xfrm>
          </p:grpSpPr>
          <p:sp>
            <p:nvSpPr>
              <p:cNvPr id="80" name="Arc 58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Arc 59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74" name="Group 93"/>
            <p:cNvGrpSpPr>
              <a:grpSpLocks/>
            </p:cNvGrpSpPr>
            <p:nvPr/>
          </p:nvGrpSpPr>
          <p:grpSpPr bwMode="auto">
            <a:xfrm>
              <a:off x="3657600" y="2743200"/>
              <a:ext cx="381000" cy="381000"/>
              <a:chOff x="2895600" y="2743200"/>
              <a:chExt cx="381000" cy="381000"/>
            </a:xfrm>
          </p:grpSpPr>
          <p:sp>
            <p:nvSpPr>
              <p:cNvPr id="78" name="Arc 56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Arc 57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75" name="Group 96"/>
            <p:cNvGrpSpPr>
              <a:grpSpLocks/>
            </p:cNvGrpSpPr>
            <p:nvPr/>
          </p:nvGrpSpPr>
          <p:grpSpPr bwMode="auto">
            <a:xfrm>
              <a:off x="4038600" y="2743200"/>
              <a:ext cx="381000" cy="381000"/>
              <a:chOff x="2895600" y="2743200"/>
              <a:chExt cx="381000" cy="381000"/>
            </a:xfrm>
          </p:grpSpPr>
          <p:sp>
            <p:nvSpPr>
              <p:cNvPr id="76" name="Arc 75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Arc 76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cxnSp>
        <p:nvCxnSpPr>
          <p:cNvPr id="21" name="Straight Connector 20"/>
          <p:cNvCxnSpPr/>
          <p:nvPr/>
        </p:nvCxnSpPr>
        <p:spPr bwMode="auto">
          <a:xfrm>
            <a:off x="4256284" y="3000711"/>
            <a:ext cx="31531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2" name="Group 77"/>
          <p:cNvGrpSpPr>
            <a:grpSpLocks/>
          </p:cNvGrpSpPr>
          <p:nvPr/>
        </p:nvGrpSpPr>
        <p:grpSpPr bwMode="auto">
          <a:xfrm>
            <a:off x="3842649" y="2937647"/>
            <a:ext cx="413635" cy="157656"/>
            <a:chOff x="1066800" y="2438400"/>
            <a:chExt cx="1447800" cy="685800"/>
          </a:xfrm>
        </p:grpSpPr>
        <p:cxnSp>
          <p:nvCxnSpPr>
            <p:cNvPr id="65" name="Straight Connector 69"/>
            <p:cNvCxnSpPr>
              <a:cxnSpLocks noChangeShapeType="1"/>
            </p:cNvCxnSpPr>
            <p:nvPr/>
          </p:nvCxnSpPr>
          <p:spPr bwMode="auto">
            <a:xfrm rot="5400000" flipH="1" flipV="1">
              <a:off x="952500" y="2552700"/>
              <a:ext cx="3810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66" name="Straight Connector 71"/>
            <p:cNvCxnSpPr>
              <a:cxnSpLocks noChangeShapeType="1"/>
            </p:cNvCxnSpPr>
            <p:nvPr/>
          </p:nvCxnSpPr>
          <p:spPr bwMode="auto">
            <a:xfrm rot="16200000" flipH="1">
              <a:off x="9906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67" name="Straight Connector 72"/>
            <p:cNvCxnSpPr>
              <a:cxnSpLocks noChangeShapeType="1"/>
            </p:cNvCxnSpPr>
            <p:nvPr/>
          </p:nvCxnSpPr>
          <p:spPr bwMode="auto">
            <a:xfrm rot="16200000" flipH="1">
              <a:off x="14478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68" name="Straight Connector 73"/>
            <p:cNvCxnSpPr>
              <a:cxnSpLocks noChangeShapeType="1"/>
            </p:cNvCxnSpPr>
            <p:nvPr/>
          </p:nvCxnSpPr>
          <p:spPr bwMode="auto">
            <a:xfrm rot="16200000" flipH="1">
              <a:off x="19050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69" name="Straight Connector 74"/>
            <p:cNvCxnSpPr>
              <a:cxnSpLocks noChangeShapeType="1"/>
            </p:cNvCxnSpPr>
            <p:nvPr/>
          </p:nvCxnSpPr>
          <p:spPr bwMode="auto">
            <a:xfrm rot="5400000" flipH="1" flipV="1">
              <a:off x="2247900" y="2857500"/>
              <a:ext cx="3810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70" name="Straight Connector 75"/>
            <p:cNvCxnSpPr>
              <a:cxnSpLocks noChangeShapeType="1"/>
            </p:cNvCxnSpPr>
            <p:nvPr/>
          </p:nvCxnSpPr>
          <p:spPr bwMode="auto">
            <a:xfrm rot="5400000" flipH="1" flipV="1">
              <a:off x="12192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71" name="Straight Connector 76"/>
            <p:cNvCxnSpPr>
              <a:cxnSpLocks noChangeShapeType="1"/>
            </p:cNvCxnSpPr>
            <p:nvPr/>
          </p:nvCxnSpPr>
          <p:spPr bwMode="auto">
            <a:xfrm rot="5400000" flipH="1" flipV="1">
              <a:off x="16764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grpSp>
        <p:nvGrpSpPr>
          <p:cNvPr id="23" name="Group 77"/>
          <p:cNvGrpSpPr>
            <a:grpSpLocks/>
          </p:cNvGrpSpPr>
          <p:nvPr/>
        </p:nvGrpSpPr>
        <p:grpSpPr bwMode="auto">
          <a:xfrm rot="5400000">
            <a:off x="6068212" y="1993165"/>
            <a:ext cx="413635" cy="157656"/>
            <a:chOff x="1066800" y="2438400"/>
            <a:chExt cx="1447800" cy="685800"/>
          </a:xfrm>
        </p:grpSpPr>
        <p:cxnSp>
          <p:nvCxnSpPr>
            <p:cNvPr id="58" name="Straight Connector 69"/>
            <p:cNvCxnSpPr>
              <a:cxnSpLocks noChangeShapeType="1"/>
            </p:cNvCxnSpPr>
            <p:nvPr/>
          </p:nvCxnSpPr>
          <p:spPr bwMode="auto">
            <a:xfrm rot="5400000" flipH="1" flipV="1">
              <a:off x="952500" y="2552700"/>
              <a:ext cx="3810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59" name="Straight Connector 71"/>
            <p:cNvCxnSpPr>
              <a:cxnSpLocks noChangeShapeType="1"/>
            </p:cNvCxnSpPr>
            <p:nvPr/>
          </p:nvCxnSpPr>
          <p:spPr bwMode="auto">
            <a:xfrm rot="16200000" flipH="1">
              <a:off x="9906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60" name="Straight Connector 72"/>
            <p:cNvCxnSpPr>
              <a:cxnSpLocks noChangeShapeType="1"/>
            </p:cNvCxnSpPr>
            <p:nvPr/>
          </p:nvCxnSpPr>
          <p:spPr bwMode="auto">
            <a:xfrm rot="16200000" flipH="1">
              <a:off x="14478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61" name="Straight Connector 73"/>
            <p:cNvCxnSpPr>
              <a:cxnSpLocks noChangeShapeType="1"/>
            </p:cNvCxnSpPr>
            <p:nvPr/>
          </p:nvCxnSpPr>
          <p:spPr bwMode="auto">
            <a:xfrm rot="16200000" flipH="1">
              <a:off x="19050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62" name="Straight Connector 74"/>
            <p:cNvCxnSpPr>
              <a:cxnSpLocks noChangeShapeType="1"/>
            </p:cNvCxnSpPr>
            <p:nvPr/>
          </p:nvCxnSpPr>
          <p:spPr bwMode="auto">
            <a:xfrm rot="5400000" flipH="1" flipV="1">
              <a:off x="2247900" y="2857500"/>
              <a:ext cx="3810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63" name="Straight Connector 75"/>
            <p:cNvCxnSpPr>
              <a:cxnSpLocks noChangeShapeType="1"/>
            </p:cNvCxnSpPr>
            <p:nvPr/>
          </p:nvCxnSpPr>
          <p:spPr bwMode="auto">
            <a:xfrm rot="5400000" flipH="1" flipV="1">
              <a:off x="12192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64" name="Straight Connector 76"/>
            <p:cNvCxnSpPr>
              <a:cxnSpLocks noChangeShapeType="1"/>
            </p:cNvCxnSpPr>
            <p:nvPr/>
          </p:nvCxnSpPr>
          <p:spPr bwMode="auto">
            <a:xfrm rot="5400000" flipH="1" flipV="1">
              <a:off x="16764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24" name="Straight Connector 23"/>
          <p:cNvCxnSpPr/>
          <p:nvPr/>
        </p:nvCxnSpPr>
        <p:spPr bwMode="auto">
          <a:xfrm flipH="1">
            <a:off x="2842151" y="1297542"/>
            <a:ext cx="100061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2848064" y="1292780"/>
            <a:ext cx="0" cy="17236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6" name="Group 120"/>
          <p:cNvGrpSpPr/>
          <p:nvPr/>
        </p:nvGrpSpPr>
        <p:grpSpPr>
          <a:xfrm>
            <a:off x="2651160" y="1864579"/>
            <a:ext cx="393808" cy="393808"/>
            <a:chOff x="2013062" y="2348048"/>
            <a:chExt cx="393808" cy="393808"/>
          </a:xfrm>
        </p:grpSpPr>
        <p:sp>
          <p:nvSpPr>
            <p:cNvPr id="56" name="Oval 55"/>
            <p:cNvSpPr/>
            <p:nvPr/>
          </p:nvSpPr>
          <p:spPr bwMode="auto">
            <a:xfrm>
              <a:off x="2013062" y="2348048"/>
              <a:ext cx="393808" cy="39380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2062492" y="2442881"/>
              <a:ext cx="294947" cy="204143"/>
            </a:xfrm>
            <a:custGeom>
              <a:avLst/>
              <a:gdLst>
                <a:gd name="connsiteX0" fmla="*/ 0 w 1719263"/>
                <a:gd name="connsiteY0" fmla="*/ 911224 h 1826418"/>
                <a:gd name="connsiteX1" fmla="*/ 428625 w 1719263"/>
                <a:gd name="connsiteY1" fmla="*/ 1587 h 1826418"/>
                <a:gd name="connsiteX2" fmla="*/ 857250 w 1719263"/>
                <a:gd name="connsiteY2" fmla="*/ 920749 h 1826418"/>
                <a:gd name="connsiteX3" fmla="*/ 1285875 w 1719263"/>
                <a:gd name="connsiteY3" fmla="*/ 1825624 h 1826418"/>
                <a:gd name="connsiteX4" fmla="*/ 1719263 w 1719263"/>
                <a:gd name="connsiteY4" fmla="*/ 915987 h 1826418"/>
                <a:gd name="connsiteX0" fmla="*/ 0 w 1719263"/>
                <a:gd name="connsiteY0" fmla="*/ 911224 h 1826418"/>
                <a:gd name="connsiteX1" fmla="*/ 428625 w 1719263"/>
                <a:gd name="connsiteY1" fmla="*/ 1587 h 1826418"/>
                <a:gd name="connsiteX2" fmla="*/ 857250 w 1719263"/>
                <a:gd name="connsiteY2" fmla="*/ 920749 h 1826418"/>
                <a:gd name="connsiteX3" fmla="*/ 1285875 w 1719263"/>
                <a:gd name="connsiteY3" fmla="*/ 1825624 h 1826418"/>
                <a:gd name="connsiteX4" fmla="*/ 1719263 w 1719263"/>
                <a:gd name="connsiteY4" fmla="*/ 915987 h 1826418"/>
                <a:gd name="connsiteX0" fmla="*/ 0 w 1719263"/>
                <a:gd name="connsiteY0" fmla="*/ 911224 h 1826418"/>
                <a:gd name="connsiteX1" fmla="*/ 428625 w 1719263"/>
                <a:gd name="connsiteY1" fmla="*/ 1587 h 1826418"/>
                <a:gd name="connsiteX2" fmla="*/ 857250 w 1719263"/>
                <a:gd name="connsiteY2" fmla="*/ 920749 h 1826418"/>
                <a:gd name="connsiteX3" fmla="*/ 1285875 w 1719263"/>
                <a:gd name="connsiteY3" fmla="*/ 1825624 h 1826418"/>
                <a:gd name="connsiteX4" fmla="*/ 1719263 w 1719263"/>
                <a:gd name="connsiteY4" fmla="*/ 915987 h 182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263" h="1826418">
                  <a:moveTo>
                    <a:pt x="0" y="911224"/>
                  </a:moveTo>
                  <a:cubicBezTo>
                    <a:pt x="142875" y="455612"/>
                    <a:pt x="285750" y="0"/>
                    <a:pt x="428625" y="1587"/>
                  </a:cubicBezTo>
                  <a:cubicBezTo>
                    <a:pt x="571500" y="3174"/>
                    <a:pt x="757238" y="616743"/>
                    <a:pt x="857250" y="920749"/>
                  </a:cubicBezTo>
                  <a:cubicBezTo>
                    <a:pt x="981075" y="1234280"/>
                    <a:pt x="1142206" y="1826418"/>
                    <a:pt x="1285875" y="1825624"/>
                  </a:cubicBezTo>
                  <a:cubicBezTo>
                    <a:pt x="1429544" y="1824830"/>
                    <a:pt x="1574403" y="1370408"/>
                    <a:pt x="1719263" y="915987"/>
                  </a:cubicBezTo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 bwMode="auto">
          <a:xfrm flipH="1">
            <a:off x="2845271" y="3026986"/>
            <a:ext cx="99848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3486402" y="1939658"/>
            <a:ext cx="3468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3486402" y="1939657"/>
            <a:ext cx="0" cy="1072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83671" y="1277506"/>
            <a:ext cx="9774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5294182" y="3005966"/>
            <a:ext cx="9774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6261132" y="1282269"/>
            <a:ext cx="0" cy="5821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6282153" y="2278781"/>
            <a:ext cx="0" cy="7271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304694" y="1923401"/>
            <a:ext cx="4204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5725105" y="1921594"/>
            <a:ext cx="0" cy="11129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Oval 35"/>
          <p:cNvSpPr/>
          <p:nvPr/>
        </p:nvSpPr>
        <p:spPr bwMode="auto">
          <a:xfrm>
            <a:off x="5692097" y="2970328"/>
            <a:ext cx="63062" cy="63062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3453722" y="2998904"/>
            <a:ext cx="63062" cy="63062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78726" y="921472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1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85138" y="1964450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1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75520" y="3050301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sz="1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02733" y="921472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1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02733" y="1964450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1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99527" y="3050301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sz="1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4525285" y="1384417"/>
            <a:ext cx="63062" cy="63062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4525285" y="1755892"/>
            <a:ext cx="63062" cy="63062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14008" y="1907300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1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23602" y="1452243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1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4859754" y="1408393"/>
            <a:ext cx="108606" cy="399393"/>
          </a:xfrm>
          <a:custGeom>
            <a:avLst/>
            <a:gdLst>
              <a:gd name="connsiteX0" fmla="*/ 108606 w 108606"/>
              <a:gd name="connsiteY0" fmla="*/ 399393 h 399393"/>
              <a:gd name="connsiteX1" fmla="*/ 3503 w 108606"/>
              <a:gd name="connsiteY1" fmla="*/ 210207 h 399393"/>
              <a:gd name="connsiteX2" fmla="*/ 87586 w 108606"/>
              <a:gd name="connsiteY2" fmla="*/ 0 h 399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606" h="399393">
                <a:moveTo>
                  <a:pt x="108606" y="399393"/>
                </a:moveTo>
                <a:cubicBezTo>
                  <a:pt x="57806" y="338082"/>
                  <a:pt x="7006" y="276772"/>
                  <a:pt x="3503" y="210207"/>
                </a:cubicBezTo>
                <a:cubicBezTo>
                  <a:pt x="0" y="143642"/>
                  <a:pt x="43793" y="71821"/>
                  <a:pt x="87586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3129051" y="1198184"/>
            <a:ext cx="50449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3203205" y="832132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4100052" y="2820931"/>
            <a:ext cx="968158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433851" y="1786763"/>
            <a:ext cx="50449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3539537" y="1431222"/>
            <a:ext cx="340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51362" y="161564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1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426692" y="3665299"/>
            <a:ext cx="6290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We use the shield radius because the current in the large loop is the net current from the coax, i.e. that gets past the shield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900297" y="2342376"/>
            <a:ext cx="1387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I</a:t>
            </a:r>
            <a:r>
              <a:rPr lang="en-US" sz="20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I</a:t>
            </a:r>
            <a:r>
              <a:rPr lang="en-US" sz="20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Currents – Model for Test #1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774" y="1147900"/>
            <a:ext cx="8388453" cy="57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6 turns full setup.jpg"/>
          <p:cNvPicPr>
            <a:picLocks noChangeAspect="1"/>
          </p:cNvPicPr>
          <p:nvPr/>
        </p:nvPicPr>
        <p:blipFill>
          <a:blip r:embed="rId2" cstate="print"/>
          <a:srcRect l="6307" t="22883" r="1038" b="10118"/>
          <a:stretch>
            <a:fillRect/>
          </a:stretch>
        </p:blipFill>
        <p:spPr>
          <a:xfrm>
            <a:off x="1654629" y="3694471"/>
            <a:ext cx="5834742" cy="3163529"/>
          </a:xfrm>
          <a:prstGeom prst="rect">
            <a:avLst/>
          </a:prstGeom>
        </p:spPr>
      </p:pic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Equivalent Circuit</a:t>
            </a:r>
          </a:p>
        </p:txBody>
      </p:sp>
      <p:grpSp>
        <p:nvGrpSpPr>
          <p:cNvPr id="56" name="Group 114"/>
          <p:cNvGrpSpPr/>
          <p:nvPr/>
        </p:nvGrpSpPr>
        <p:grpSpPr>
          <a:xfrm>
            <a:off x="3837394" y="1849826"/>
            <a:ext cx="1456604" cy="157658"/>
            <a:chOff x="3191413" y="2333295"/>
            <a:chExt cx="1456604" cy="157658"/>
          </a:xfrm>
        </p:grpSpPr>
        <p:grpSp>
          <p:nvGrpSpPr>
            <p:cNvPr id="146" name="Group 77"/>
            <p:cNvGrpSpPr>
              <a:grpSpLocks/>
            </p:cNvGrpSpPr>
            <p:nvPr/>
          </p:nvGrpSpPr>
          <p:grpSpPr bwMode="auto">
            <a:xfrm>
              <a:off x="3191413" y="2333295"/>
              <a:ext cx="413635" cy="157656"/>
              <a:chOff x="1066800" y="2438400"/>
              <a:chExt cx="1447800" cy="685800"/>
            </a:xfrm>
          </p:grpSpPr>
          <p:cxnSp>
            <p:nvCxnSpPr>
              <p:cNvPr id="161" name="Straight Connector 6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2500" y="2552700"/>
                <a:ext cx="38100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62" name="Straight Connector 71"/>
              <p:cNvCxnSpPr>
                <a:cxnSpLocks noChangeShapeType="1"/>
              </p:cNvCxnSpPr>
              <p:nvPr/>
            </p:nvCxnSpPr>
            <p:spPr bwMode="auto">
              <a:xfrm rot="16200000" flipH="1">
                <a:off x="9906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63" name="Straight Connector 72"/>
              <p:cNvCxnSpPr>
                <a:cxnSpLocks noChangeShapeType="1"/>
              </p:cNvCxnSpPr>
              <p:nvPr/>
            </p:nvCxnSpPr>
            <p:spPr bwMode="auto">
              <a:xfrm rot="16200000" flipH="1">
                <a:off x="14478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64" name="Straight Connector 73"/>
              <p:cNvCxnSpPr>
                <a:cxnSpLocks noChangeShapeType="1"/>
              </p:cNvCxnSpPr>
              <p:nvPr/>
            </p:nvCxnSpPr>
            <p:spPr bwMode="auto">
              <a:xfrm rot="16200000" flipH="1">
                <a:off x="19050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65" name="Straight Connector 7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47900" y="2857500"/>
                <a:ext cx="38100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66" name="Straight Connector 7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2192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67" name="Straight Connector 7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764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</p:grpSp>
        <p:grpSp>
          <p:nvGrpSpPr>
            <p:cNvPr id="147" name="Group 99"/>
            <p:cNvGrpSpPr>
              <a:grpSpLocks/>
            </p:cNvGrpSpPr>
            <p:nvPr/>
          </p:nvGrpSpPr>
          <p:grpSpPr bwMode="auto">
            <a:xfrm>
              <a:off x="3936135" y="2333298"/>
              <a:ext cx="711882" cy="157655"/>
              <a:chOff x="2895600" y="2743200"/>
              <a:chExt cx="1524000" cy="381000"/>
            </a:xfrm>
          </p:grpSpPr>
          <p:grpSp>
            <p:nvGrpSpPr>
              <p:cNvPr id="149" name="Group 88"/>
              <p:cNvGrpSpPr>
                <a:grpSpLocks/>
              </p:cNvGrpSpPr>
              <p:nvPr/>
            </p:nvGrpSpPr>
            <p:grpSpPr bwMode="auto">
              <a:xfrm>
                <a:off x="2895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159" name="Arc 21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0" name="Arc 22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50" name="Group 90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157" name="Arc 19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8" name="Arc 20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51" name="Group 93"/>
              <p:cNvGrpSpPr>
                <a:grpSpLocks/>
              </p:cNvGrpSpPr>
              <p:nvPr/>
            </p:nvGrpSpPr>
            <p:grpSpPr bwMode="auto">
              <a:xfrm>
                <a:off x="3657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155" name="Arc 17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6" name="Arc 18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52" name="Group 96"/>
              <p:cNvGrpSpPr>
                <a:grpSpLocks/>
              </p:cNvGrpSpPr>
              <p:nvPr/>
            </p:nvGrpSpPr>
            <p:grpSpPr bwMode="auto">
              <a:xfrm>
                <a:off x="4038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153" name="Arc 15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4" name="Arc 16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cxnSp>
          <p:nvCxnSpPr>
            <p:cNvPr id="148" name="Straight Connector 147"/>
            <p:cNvCxnSpPr/>
            <p:nvPr/>
          </p:nvCxnSpPr>
          <p:spPr bwMode="auto">
            <a:xfrm>
              <a:off x="3615558" y="2406869"/>
              <a:ext cx="3153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8" name="Group 113"/>
          <p:cNvGrpSpPr/>
          <p:nvPr/>
        </p:nvGrpSpPr>
        <p:grpSpPr>
          <a:xfrm>
            <a:off x="3842650" y="1192933"/>
            <a:ext cx="1446093" cy="178673"/>
            <a:chOff x="3238710" y="1676402"/>
            <a:chExt cx="1446093" cy="178673"/>
          </a:xfrm>
        </p:grpSpPr>
        <p:grpSp>
          <p:nvGrpSpPr>
            <p:cNvPr id="124" name="Group 99"/>
            <p:cNvGrpSpPr>
              <a:grpSpLocks/>
            </p:cNvGrpSpPr>
            <p:nvPr/>
          </p:nvGrpSpPr>
          <p:grpSpPr bwMode="auto">
            <a:xfrm flipV="1">
              <a:off x="3972921" y="1676402"/>
              <a:ext cx="711882" cy="157655"/>
              <a:chOff x="2895600" y="2743200"/>
              <a:chExt cx="1524000" cy="381000"/>
            </a:xfrm>
          </p:grpSpPr>
          <p:grpSp>
            <p:nvGrpSpPr>
              <p:cNvPr id="134" name="Group 88"/>
              <p:cNvGrpSpPr>
                <a:grpSpLocks/>
              </p:cNvGrpSpPr>
              <p:nvPr/>
            </p:nvGrpSpPr>
            <p:grpSpPr bwMode="auto">
              <a:xfrm>
                <a:off x="2895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144" name="Arc 143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5" name="Arc 144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35" name="Group 90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142" name="Arc 80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3" name="Arc 81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36" name="Group 93"/>
              <p:cNvGrpSpPr>
                <a:grpSpLocks/>
              </p:cNvGrpSpPr>
              <p:nvPr/>
            </p:nvGrpSpPr>
            <p:grpSpPr bwMode="auto">
              <a:xfrm>
                <a:off x="3657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140" name="Arc 78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1" name="Arc 79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37" name="Group 96"/>
              <p:cNvGrpSpPr>
                <a:grpSpLocks/>
              </p:cNvGrpSpPr>
              <p:nvPr/>
            </p:nvGrpSpPr>
            <p:grpSpPr bwMode="auto">
              <a:xfrm>
                <a:off x="4038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138" name="Arc 137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39" name="Arc 138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cxnSp>
          <p:nvCxnSpPr>
            <p:cNvPr id="125" name="Straight Connector 124"/>
            <p:cNvCxnSpPr/>
            <p:nvPr/>
          </p:nvCxnSpPr>
          <p:spPr bwMode="auto">
            <a:xfrm>
              <a:off x="3652344" y="1760483"/>
              <a:ext cx="3153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26" name="Group 77"/>
            <p:cNvGrpSpPr>
              <a:grpSpLocks/>
            </p:cNvGrpSpPr>
            <p:nvPr/>
          </p:nvGrpSpPr>
          <p:grpSpPr bwMode="auto">
            <a:xfrm>
              <a:off x="3238710" y="1697419"/>
              <a:ext cx="413635" cy="157656"/>
              <a:chOff x="1066800" y="2438400"/>
              <a:chExt cx="1447800" cy="685800"/>
            </a:xfrm>
          </p:grpSpPr>
          <p:cxnSp>
            <p:nvCxnSpPr>
              <p:cNvPr id="127" name="Straight Connector 6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2500" y="2552700"/>
                <a:ext cx="38100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28" name="Straight Connector 71"/>
              <p:cNvCxnSpPr>
                <a:cxnSpLocks noChangeShapeType="1"/>
              </p:cNvCxnSpPr>
              <p:nvPr/>
            </p:nvCxnSpPr>
            <p:spPr bwMode="auto">
              <a:xfrm rot="16200000" flipH="1">
                <a:off x="9906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29" name="Straight Connector 72"/>
              <p:cNvCxnSpPr>
                <a:cxnSpLocks noChangeShapeType="1"/>
              </p:cNvCxnSpPr>
              <p:nvPr/>
            </p:nvCxnSpPr>
            <p:spPr bwMode="auto">
              <a:xfrm rot="16200000" flipH="1">
                <a:off x="14478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30" name="Straight Connector 73"/>
              <p:cNvCxnSpPr>
                <a:cxnSpLocks noChangeShapeType="1"/>
              </p:cNvCxnSpPr>
              <p:nvPr/>
            </p:nvCxnSpPr>
            <p:spPr bwMode="auto">
              <a:xfrm rot="16200000" flipH="1">
                <a:off x="19050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31" name="Straight Connector 7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47900" y="2857500"/>
                <a:ext cx="38100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32" name="Straight Connector 7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2192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33" name="Straight Connector 7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764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</p:grpSp>
      </p:grpSp>
      <p:grpSp>
        <p:nvGrpSpPr>
          <p:cNvPr id="60" name="Group 99"/>
          <p:cNvGrpSpPr>
            <a:grpSpLocks/>
          </p:cNvGrpSpPr>
          <p:nvPr/>
        </p:nvGrpSpPr>
        <p:grpSpPr bwMode="auto">
          <a:xfrm>
            <a:off x="4576861" y="2927140"/>
            <a:ext cx="711882" cy="157655"/>
            <a:chOff x="2895600" y="2743200"/>
            <a:chExt cx="1524000" cy="381000"/>
          </a:xfrm>
        </p:grpSpPr>
        <p:grpSp>
          <p:nvGrpSpPr>
            <p:cNvPr id="112" name="Group 88"/>
            <p:cNvGrpSpPr>
              <a:grpSpLocks/>
            </p:cNvGrpSpPr>
            <p:nvPr/>
          </p:nvGrpSpPr>
          <p:grpSpPr bwMode="auto">
            <a:xfrm>
              <a:off x="2895600" y="2743200"/>
              <a:ext cx="381000" cy="381000"/>
              <a:chOff x="2895600" y="2743200"/>
              <a:chExt cx="381000" cy="381000"/>
            </a:xfrm>
          </p:grpSpPr>
          <p:sp>
            <p:nvSpPr>
              <p:cNvPr id="122" name="Arc 121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3" name="Arc 122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13" name="Group 90"/>
            <p:cNvGrpSpPr>
              <a:grpSpLocks/>
            </p:cNvGrpSpPr>
            <p:nvPr/>
          </p:nvGrpSpPr>
          <p:grpSpPr bwMode="auto">
            <a:xfrm>
              <a:off x="3276600" y="2743200"/>
              <a:ext cx="381000" cy="381000"/>
              <a:chOff x="2895600" y="2743200"/>
              <a:chExt cx="381000" cy="381000"/>
            </a:xfrm>
          </p:grpSpPr>
          <p:sp>
            <p:nvSpPr>
              <p:cNvPr id="120" name="Arc 58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1" name="Arc 59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14" name="Group 93"/>
            <p:cNvGrpSpPr>
              <a:grpSpLocks/>
            </p:cNvGrpSpPr>
            <p:nvPr/>
          </p:nvGrpSpPr>
          <p:grpSpPr bwMode="auto">
            <a:xfrm>
              <a:off x="3657600" y="2743200"/>
              <a:ext cx="381000" cy="381000"/>
              <a:chOff x="2895600" y="2743200"/>
              <a:chExt cx="381000" cy="381000"/>
            </a:xfrm>
          </p:grpSpPr>
          <p:sp>
            <p:nvSpPr>
              <p:cNvPr id="118" name="Arc 56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9" name="Arc 57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15" name="Group 96"/>
            <p:cNvGrpSpPr>
              <a:grpSpLocks/>
            </p:cNvGrpSpPr>
            <p:nvPr/>
          </p:nvGrpSpPr>
          <p:grpSpPr bwMode="auto">
            <a:xfrm>
              <a:off x="4038600" y="2743200"/>
              <a:ext cx="381000" cy="381000"/>
              <a:chOff x="2895600" y="2743200"/>
              <a:chExt cx="381000" cy="381000"/>
            </a:xfrm>
          </p:grpSpPr>
          <p:sp>
            <p:nvSpPr>
              <p:cNvPr id="116" name="Arc 115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7" name="Arc 116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cxnSp>
        <p:nvCxnSpPr>
          <p:cNvPr id="61" name="Straight Connector 60"/>
          <p:cNvCxnSpPr/>
          <p:nvPr/>
        </p:nvCxnSpPr>
        <p:spPr bwMode="auto">
          <a:xfrm>
            <a:off x="4256284" y="3000711"/>
            <a:ext cx="31531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2" name="Group 77"/>
          <p:cNvGrpSpPr>
            <a:grpSpLocks/>
          </p:cNvGrpSpPr>
          <p:nvPr/>
        </p:nvGrpSpPr>
        <p:grpSpPr bwMode="auto">
          <a:xfrm>
            <a:off x="3842649" y="2937647"/>
            <a:ext cx="413635" cy="157656"/>
            <a:chOff x="1066800" y="2438400"/>
            <a:chExt cx="1447800" cy="685800"/>
          </a:xfrm>
        </p:grpSpPr>
        <p:cxnSp>
          <p:nvCxnSpPr>
            <p:cNvPr id="105" name="Straight Connector 69"/>
            <p:cNvCxnSpPr>
              <a:cxnSpLocks noChangeShapeType="1"/>
            </p:cNvCxnSpPr>
            <p:nvPr/>
          </p:nvCxnSpPr>
          <p:spPr bwMode="auto">
            <a:xfrm rot="5400000" flipH="1" flipV="1">
              <a:off x="952500" y="2552700"/>
              <a:ext cx="3810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06" name="Straight Connector 71"/>
            <p:cNvCxnSpPr>
              <a:cxnSpLocks noChangeShapeType="1"/>
            </p:cNvCxnSpPr>
            <p:nvPr/>
          </p:nvCxnSpPr>
          <p:spPr bwMode="auto">
            <a:xfrm rot="16200000" flipH="1">
              <a:off x="9906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07" name="Straight Connector 72"/>
            <p:cNvCxnSpPr>
              <a:cxnSpLocks noChangeShapeType="1"/>
            </p:cNvCxnSpPr>
            <p:nvPr/>
          </p:nvCxnSpPr>
          <p:spPr bwMode="auto">
            <a:xfrm rot="16200000" flipH="1">
              <a:off x="14478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08" name="Straight Connector 73"/>
            <p:cNvCxnSpPr>
              <a:cxnSpLocks noChangeShapeType="1"/>
            </p:cNvCxnSpPr>
            <p:nvPr/>
          </p:nvCxnSpPr>
          <p:spPr bwMode="auto">
            <a:xfrm rot="16200000" flipH="1">
              <a:off x="19050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09" name="Straight Connector 74"/>
            <p:cNvCxnSpPr>
              <a:cxnSpLocks noChangeShapeType="1"/>
            </p:cNvCxnSpPr>
            <p:nvPr/>
          </p:nvCxnSpPr>
          <p:spPr bwMode="auto">
            <a:xfrm rot="5400000" flipH="1" flipV="1">
              <a:off x="2247900" y="2857500"/>
              <a:ext cx="3810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10" name="Straight Connector 75"/>
            <p:cNvCxnSpPr>
              <a:cxnSpLocks noChangeShapeType="1"/>
            </p:cNvCxnSpPr>
            <p:nvPr/>
          </p:nvCxnSpPr>
          <p:spPr bwMode="auto">
            <a:xfrm rot="5400000" flipH="1" flipV="1">
              <a:off x="12192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11" name="Straight Connector 76"/>
            <p:cNvCxnSpPr>
              <a:cxnSpLocks noChangeShapeType="1"/>
            </p:cNvCxnSpPr>
            <p:nvPr/>
          </p:nvCxnSpPr>
          <p:spPr bwMode="auto">
            <a:xfrm rot="5400000" flipH="1" flipV="1">
              <a:off x="16764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grpSp>
        <p:nvGrpSpPr>
          <p:cNvPr id="63" name="Group 77"/>
          <p:cNvGrpSpPr>
            <a:grpSpLocks/>
          </p:cNvGrpSpPr>
          <p:nvPr/>
        </p:nvGrpSpPr>
        <p:grpSpPr bwMode="auto">
          <a:xfrm rot="5400000">
            <a:off x="6068212" y="1993165"/>
            <a:ext cx="413635" cy="157656"/>
            <a:chOff x="1066800" y="2438400"/>
            <a:chExt cx="1447800" cy="685800"/>
          </a:xfrm>
        </p:grpSpPr>
        <p:cxnSp>
          <p:nvCxnSpPr>
            <p:cNvPr id="98" name="Straight Connector 69"/>
            <p:cNvCxnSpPr>
              <a:cxnSpLocks noChangeShapeType="1"/>
            </p:cNvCxnSpPr>
            <p:nvPr/>
          </p:nvCxnSpPr>
          <p:spPr bwMode="auto">
            <a:xfrm rot="5400000" flipH="1" flipV="1">
              <a:off x="952500" y="2552700"/>
              <a:ext cx="3810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99" name="Straight Connector 71"/>
            <p:cNvCxnSpPr>
              <a:cxnSpLocks noChangeShapeType="1"/>
            </p:cNvCxnSpPr>
            <p:nvPr/>
          </p:nvCxnSpPr>
          <p:spPr bwMode="auto">
            <a:xfrm rot="16200000" flipH="1">
              <a:off x="9906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00" name="Straight Connector 72"/>
            <p:cNvCxnSpPr>
              <a:cxnSpLocks noChangeShapeType="1"/>
            </p:cNvCxnSpPr>
            <p:nvPr/>
          </p:nvCxnSpPr>
          <p:spPr bwMode="auto">
            <a:xfrm rot="16200000" flipH="1">
              <a:off x="14478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01" name="Straight Connector 73"/>
            <p:cNvCxnSpPr>
              <a:cxnSpLocks noChangeShapeType="1"/>
            </p:cNvCxnSpPr>
            <p:nvPr/>
          </p:nvCxnSpPr>
          <p:spPr bwMode="auto">
            <a:xfrm rot="16200000" flipH="1">
              <a:off x="19050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02" name="Straight Connector 74"/>
            <p:cNvCxnSpPr>
              <a:cxnSpLocks noChangeShapeType="1"/>
            </p:cNvCxnSpPr>
            <p:nvPr/>
          </p:nvCxnSpPr>
          <p:spPr bwMode="auto">
            <a:xfrm rot="5400000" flipH="1" flipV="1">
              <a:off x="2247900" y="2857500"/>
              <a:ext cx="3810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03" name="Straight Connector 75"/>
            <p:cNvCxnSpPr>
              <a:cxnSpLocks noChangeShapeType="1"/>
            </p:cNvCxnSpPr>
            <p:nvPr/>
          </p:nvCxnSpPr>
          <p:spPr bwMode="auto">
            <a:xfrm rot="5400000" flipH="1" flipV="1">
              <a:off x="12192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04" name="Straight Connector 76"/>
            <p:cNvCxnSpPr>
              <a:cxnSpLocks noChangeShapeType="1"/>
            </p:cNvCxnSpPr>
            <p:nvPr/>
          </p:nvCxnSpPr>
          <p:spPr bwMode="auto">
            <a:xfrm rot="5400000" flipH="1" flipV="1">
              <a:off x="16764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64" name="Straight Connector 63"/>
          <p:cNvCxnSpPr/>
          <p:nvPr/>
        </p:nvCxnSpPr>
        <p:spPr bwMode="auto">
          <a:xfrm flipH="1">
            <a:off x="2842151" y="1297542"/>
            <a:ext cx="100061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2848064" y="1292780"/>
            <a:ext cx="0" cy="17236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6" name="Group 120"/>
          <p:cNvGrpSpPr/>
          <p:nvPr/>
        </p:nvGrpSpPr>
        <p:grpSpPr>
          <a:xfrm>
            <a:off x="2651160" y="1864579"/>
            <a:ext cx="393808" cy="393808"/>
            <a:chOff x="2013062" y="2348048"/>
            <a:chExt cx="393808" cy="393808"/>
          </a:xfrm>
        </p:grpSpPr>
        <p:sp>
          <p:nvSpPr>
            <p:cNvPr id="96" name="Oval 95"/>
            <p:cNvSpPr/>
            <p:nvPr/>
          </p:nvSpPr>
          <p:spPr bwMode="auto">
            <a:xfrm>
              <a:off x="2013062" y="2348048"/>
              <a:ext cx="393808" cy="39380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2062492" y="2442881"/>
              <a:ext cx="294947" cy="204143"/>
            </a:xfrm>
            <a:custGeom>
              <a:avLst/>
              <a:gdLst>
                <a:gd name="connsiteX0" fmla="*/ 0 w 1719263"/>
                <a:gd name="connsiteY0" fmla="*/ 911224 h 1826418"/>
                <a:gd name="connsiteX1" fmla="*/ 428625 w 1719263"/>
                <a:gd name="connsiteY1" fmla="*/ 1587 h 1826418"/>
                <a:gd name="connsiteX2" fmla="*/ 857250 w 1719263"/>
                <a:gd name="connsiteY2" fmla="*/ 920749 h 1826418"/>
                <a:gd name="connsiteX3" fmla="*/ 1285875 w 1719263"/>
                <a:gd name="connsiteY3" fmla="*/ 1825624 h 1826418"/>
                <a:gd name="connsiteX4" fmla="*/ 1719263 w 1719263"/>
                <a:gd name="connsiteY4" fmla="*/ 915987 h 1826418"/>
                <a:gd name="connsiteX0" fmla="*/ 0 w 1719263"/>
                <a:gd name="connsiteY0" fmla="*/ 911224 h 1826418"/>
                <a:gd name="connsiteX1" fmla="*/ 428625 w 1719263"/>
                <a:gd name="connsiteY1" fmla="*/ 1587 h 1826418"/>
                <a:gd name="connsiteX2" fmla="*/ 857250 w 1719263"/>
                <a:gd name="connsiteY2" fmla="*/ 920749 h 1826418"/>
                <a:gd name="connsiteX3" fmla="*/ 1285875 w 1719263"/>
                <a:gd name="connsiteY3" fmla="*/ 1825624 h 1826418"/>
                <a:gd name="connsiteX4" fmla="*/ 1719263 w 1719263"/>
                <a:gd name="connsiteY4" fmla="*/ 915987 h 1826418"/>
                <a:gd name="connsiteX0" fmla="*/ 0 w 1719263"/>
                <a:gd name="connsiteY0" fmla="*/ 911224 h 1826418"/>
                <a:gd name="connsiteX1" fmla="*/ 428625 w 1719263"/>
                <a:gd name="connsiteY1" fmla="*/ 1587 h 1826418"/>
                <a:gd name="connsiteX2" fmla="*/ 857250 w 1719263"/>
                <a:gd name="connsiteY2" fmla="*/ 920749 h 1826418"/>
                <a:gd name="connsiteX3" fmla="*/ 1285875 w 1719263"/>
                <a:gd name="connsiteY3" fmla="*/ 1825624 h 1826418"/>
                <a:gd name="connsiteX4" fmla="*/ 1719263 w 1719263"/>
                <a:gd name="connsiteY4" fmla="*/ 915987 h 182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263" h="1826418">
                  <a:moveTo>
                    <a:pt x="0" y="911224"/>
                  </a:moveTo>
                  <a:cubicBezTo>
                    <a:pt x="142875" y="455612"/>
                    <a:pt x="285750" y="0"/>
                    <a:pt x="428625" y="1587"/>
                  </a:cubicBezTo>
                  <a:cubicBezTo>
                    <a:pt x="571500" y="3174"/>
                    <a:pt x="757238" y="616743"/>
                    <a:pt x="857250" y="920749"/>
                  </a:cubicBezTo>
                  <a:cubicBezTo>
                    <a:pt x="981075" y="1234280"/>
                    <a:pt x="1142206" y="1826418"/>
                    <a:pt x="1285875" y="1825624"/>
                  </a:cubicBezTo>
                  <a:cubicBezTo>
                    <a:pt x="1429544" y="1824830"/>
                    <a:pt x="1574403" y="1370408"/>
                    <a:pt x="1719263" y="915987"/>
                  </a:cubicBezTo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67" name="Straight Connector 66"/>
          <p:cNvCxnSpPr/>
          <p:nvPr/>
        </p:nvCxnSpPr>
        <p:spPr bwMode="auto">
          <a:xfrm flipH="1">
            <a:off x="2845271" y="3026986"/>
            <a:ext cx="99848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flipH="1">
            <a:off x="3486402" y="1939658"/>
            <a:ext cx="3468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3486402" y="1939657"/>
            <a:ext cx="0" cy="1072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5283671" y="1277506"/>
            <a:ext cx="9774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5294182" y="3005966"/>
            <a:ext cx="9774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>
            <a:off x="6261132" y="1282269"/>
            <a:ext cx="0" cy="5821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6282153" y="2278781"/>
            <a:ext cx="0" cy="7271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5304694" y="1923401"/>
            <a:ext cx="4204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5725105" y="1921594"/>
            <a:ext cx="0" cy="11129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5692097" y="2970328"/>
            <a:ext cx="63062" cy="63062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3453722" y="2998904"/>
            <a:ext cx="63062" cy="63062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878726" y="921472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1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885138" y="1964450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96 m</a:t>
            </a:r>
            <a:r>
              <a:rPr lang="el-GR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endParaRPr lang="en-US" sz="1400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875520" y="3050301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m</a:t>
            </a:r>
            <a:r>
              <a:rPr lang="el-GR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endParaRPr lang="en-US" sz="1400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02733" y="921472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1.2 </a:t>
            </a:r>
            <a:r>
              <a:rPr lang="el-GR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1400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802733" y="1964450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1.2 </a:t>
            </a:r>
            <a:r>
              <a:rPr lang="el-GR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1400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12439" y="3050301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24.4 µH</a:t>
            </a:r>
            <a:endParaRPr lang="en-US" sz="1400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4525285" y="1384417"/>
            <a:ext cx="63062" cy="63062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4525285" y="1755892"/>
            <a:ext cx="63062" cy="63062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314008" y="190730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l-GR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endParaRPr lang="en-US" sz="1400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923602" y="1452243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1.2 </a:t>
            </a:r>
            <a:r>
              <a:rPr lang="el-GR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1400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Freeform 87"/>
          <p:cNvSpPr/>
          <p:nvPr/>
        </p:nvSpPr>
        <p:spPr bwMode="auto">
          <a:xfrm>
            <a:off x="4859754" y="1408393"/>
            <a:ext cx="108606" cy="399393"/>
          </a:xfrm>
          <a:custGeom>
            <a:avLst/>
            <a:gdLst>
              <a:gd name="connsiteX0" fmla="*/ 108606 w 108606"/>
              <a:gd name="connsiteY0" fmla="*/ 399393 h 399393"/>
              <a:gd name="connsiteX1" fmla="*/ 3503 w 108606"/>
              <a:gd name="connsiteY1" fmla="*/ 210207 h 399393"/>
              <a:gd name="connsiteX2" fmla="*/ 87586 w 108606"/>
              <a:gd name="connsiteY2" fmla="*/ 0 h 399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606" h="399393">
                <a:moveTo>
                  <a:pt x="108606" y="399393"/>
                </a:moveTo>
                <a:cubicBezTo>
                  <a:pt x="57806" y="338082"/>
                  <a:pt x="7006" y="276772"/>
                  <a:pt x="3503" y="210207"/>
                </a:cubicBezTo>
                <a:cubicBezTo>
                  <a:pt x="0" y="143642"/>
                  <a:pt x="43793" y="71821"/>
                  <a:pt x="87586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>
            <a:off x="3129051" y="1198184"/>
            <a:ext cx="50449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3203205" y="832132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1" name="Straight Arrow Connector 90"/>
          <p:cNvCxnSpPr/>
          <p:nvPr/>
        </p:nvCxnSpPr>
        <p:spPr bwMode="auto">
          <a:xfrm>
            <a:off x="4563713" y="2843053"/>
            <a:ext cx="50449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4669399" y="2487512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3" name="Straight Arrow Connector 92"/>
          <p:cNvCxnSpPr/>
          <p:nvPr/>
        </p:nvCxnSpPr>
        <p:spPr bwMode="auto">
          <a:xfrm>
            <a:off x="3433851" y="1786763"/>
            <a:ext cx="50449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3539537" y="1431222"/>
            <a:ext cx="340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451362" y="161564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1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691284" cy="406400"/>
          </a:xfrm>
        </p:spPr>
        <p:txBody>
          <a:bodyPr/>
          <a:lstStyle/>
          <a:p>
            <a:r>
              <a:rPr lang="en-US" dirty="0" smtClean="0"/>
              <a:t>Test #1:  Measured vs. Model</a:t>
            </a:r>
            <a:endParaRPr lang="en-US" dirty="0"/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835" y="1162958"/>
            <a:ext cx="8366330" cy="569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#2:  3.5-Turn Loop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383338" y="1064957"/>
          <a:ext cx="2967409" cy="829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Equation" r:id="rId3" imgW="1726920" imgH="482400" progId="Equation.3">
                  <p:embed/>
                </p:oleObj>
              </mc:Choice>
              <mc:Fallback>
                <p:oleObj name="Equation" r:id="rId3" imgW="172692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338" y="1064957"/>
                        <a:ext cx="2967409" cy="8291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338558" y="2013220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= 3.5</a:t>
            </a:r>
            <a:endParaRPr lang="en-US" sz="120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38558" y="2263588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= 1</a:t>
            </a:r>
            <a:endParaRPr lang="en-US" sz="12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38558" y="2764324"/>
            <a:ext cx="1612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= 9 inches = ~23 cm</a:t>
            </a:r>
            <a:endParaRPr lang="en-US" sz="120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38558" y="3014690"/>
            <a:ext cx="1931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= 0.25 cm (shield radius)</a:t>
            </a:r>
            <a:endParaRPr lang="en-US" sz="12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38558" y="2513956"/>
            <a:ext cx="1361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= 4</a:t>
            </a:r>
            <a:r>
              <a:rPr lang="el-GR" sz="1200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x 10</a:t>
            </a:r>
            <a:r>
              <a:rPr lang="en-US" sz="1200" i="1" baseline="30000" dirty="0" smtClean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H/m</a:t>
            </a:r>
            <a:endParaRPr lang="en-US" sz="12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8558" y="3363071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8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coil</a:t>
            </a:r>
            <a:r>
              <a:rPr lang="en-US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~16.3 </a:t>
            </a:r>
            <a:r>
              <a:rPr lang="el-GR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180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6492" y="950656"/>
            <a:ext cx="1605270" cy="177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4338558" y="3728623"/>
            <a:ext cx="32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8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</a:t>
            </a:r>
            <a:r>
              <a:rPr lang="en-US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~0.6 </a:t>
            </a:r>
            <a:r>
              <a:rPr lang="el-GR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(same as before)</a:t>
            </a:r>
            <a:endParaRPr lang="en-US" sz="180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34372" y="4494857"/>
            <a:ext cx="327525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coil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L</a:t>
            </a:r>
            <a:r>
              <a:rPr lang="en-US" sz="20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16.9 </a:t>
            </a:r>
            <a:r>
              <a:rPr lang="el-GR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240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Kirchhoff’s Current Law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157163" y="1066800"/>
            <a:ext cx="8796337" cy="4017963"/>
          </a:xfrm>
        </p:spPr>
        <p:txBody>
          <a:bodyPr/>
          <a:lstStyle/>
          <a:p>
            <a:r>
              <a:rPr lang="en-US" dirty="0" smtClean="0"/>
              <a:t>All currents return to their sources following path of least </a:t>
            </a:r>
            <a:r>
              <a:rPr lang="en-US" u="sng" dirty="0" smtClean="0">
                <a:solidFill>
                  <a:srgbClr val="FF0000"/>
                </a:solidFill>
              </a:rPr>
              <a:t>IMPEDANCE</a:t>
            </a:r>
          </a:p>
          <a:p>
            <a:pPr lvl="1"/>
            <a:r>
              <a:rPr lang="en-US" dirty="0" smtClean="0"/>
              <a:t>NOT always path of least resistance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Currents do NOT return to ground</a:t>
            </a:r>
          </a:p>
          <a:p>
            <a:pPr lvl="1"/>
            <a:r>
              <a:rPr lang="en-US" dirty="0" smtClean="0"/>
              <a:t>They may use ground as the return path to their source, if that is the path of least impedance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 t="28490" b="25101"/>
          <a:stretch>
            <a:fillRect/>
          </a:stretch>
        </p:blipFill>
        <p:spPr bwMode="auto">
          <a:xfrm>
            <a:off x="2749550" y="4230688"/>
            <a:ext cx="3644900" cy="169068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51205" name="Text Box 48"/>
          <p:cNvSpPr txBox="1">
            <a:spLocks noChangeArrowheads="1"/>
          </p:cNvSpPr>
          <p:nvPr/>
        </p:nvSpPr>
        <p:spPr bwMode="auto">
          <a:xfrm>
            <a:off x="869950" y="3546839"/>
            <a:ext cx="7405688" cy="4572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spcAft>
                <a:spcPct val="40000"/>
              </a:spcAft>
              <a:buClr>
                <a:srgbClr val="BB0018"/>
              </a:buClr>
              <a:buFont typeface="Wingdings" pitchFamily="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BIG Rule of Thumb for EMC:  “Follow the current”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#2:  Measured vs. Model</a:t>
            </a:r>
            <a:endParaRPr lang="en-US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461" y="1152920"/>
            <a:ext cx="8381078" cy="570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#3:  1-Turn Loop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383338" y="1435081"/>
          <a:ext cx="2967409" cy="829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Equation" r:id="rId3" imgW="1726920" imgH="482400" progId="Equation.3">
                  <p:embed/>
                </p:oleObj>
              </mc:Choice>
              <mc:Fallback>
                <p:oleObj name="Equation" r:id="rId3" imgW="172692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338" y="1435081"/>
                        <a:ext cx="2967409" cy="8291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310463" y="2410043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= 1</a:t>
            </a:r>
            <a:endParaRPr lang="en-US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10463" y="2717562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1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10463" y="3332600"/>
            <a:ext cx="2274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 5 m / 2</a:t>
            </a:r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~80 cm</a:t>
            </a:r>
            <a:endParaRPr lang="en-US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10463" y="3640119"/>
            <a:ext cx="2518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0.25 cm (shield radius)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10463" y="3025081"/>
            <a:ext cx="176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4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x 10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H/m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8623" y="4459368"/>
            <a:ext cx="17267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5.9 </a:t>
            </a:r>
            <a:r>
              <a:rPr lang="el-GR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240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8641" y="950656"/>
            <a:ext cx="1605270" cy="177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#3:  Measured vs. Model</a:t>
            </a:r>
            <a:endParaRPr lang="en-US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175" y="1143001"/>
            <a:ext cx="839565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654413" cy="406400"/>
          </a:xfrm>
        </p:spPr>
        <p:txBody>
          <a:bodyPr/>
          <a:lstStyle/>
          <a:p>
            <a:r>
              <a:rPr lang="en-US" dirty="0" smtClean="0"/>
              <a:t>Why Doesn’t the Ground Wire Current Go To Zero?</a:t>
            </a:r>
            <a:endParaRPr lang="en-US" dirty="0"/>
          </a:p>
        </p:txBody>
      </p:sp>
      <p:pic>
        <p:nvPicPr>
          <p:cNvPr id="3" name="Picture 2" descr="6 turns termination current probes.jpg"/>
          <p:cNvPicPr>
            <a:picLocks noChangeAspect="1"/>
          </p:cNvPicPr>
          <p:nvPr/>
        </p:nvPicPr>
        <p:blipFill>
          <a:blip r:embed="rId3" cstate="print"/>
          <a:srcRect l="3532" t="15057" r="8427" b="13680"/>
          <a:stretch>
            <a:fillRect/>
          </a:stretch>
        </p:blipFill>
        <p:spPr>
          <a:xfrm>
            <a:off x="486698" y="2867981"/>
            <a:ext cx="4557252" cy="2765909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383338" y="1435081"/>
          <a:ext cx="2967409" cy="829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5" name="Equation" r:id="rId4" imgW="1726920" imgH="482400" progId="Equation.3">
                  <p:embed/>
                </p:oleObj>
              </mc:Choice>
              <mc:Fallback>
                <p:oleObj name="Equation" r:id="rId4" imgW="172692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338" y="1435081"/>
                        <a:ext cx="2967409" cy="8291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79721" y="2682888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= 1</a:t>
            </a:r>
            <a:endParaRPr lang="en-US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9721" y="2990407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1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9721" y="3605445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= ~5 cm</a:t>
            </a:r>
            <a:endParaRPr lang="en-US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9721" y="3912964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0.05 cm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9721" y="3297926"/>
            <a:ext cx="176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4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x 10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H/m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9721" y="4783833"/>
            <a:ext cx="1972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~300 nH</a:t>
            </a:r>
            <a:endParaRPr lang="en-US" sz="240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28641" y="950656"/>
            <a:ext cx="1605270" cy="177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reeform 11"/>
          <p:cNvSpPr/>
          <p:nvPr/>
        </p:nvSpPr>
        <p:spPr bwMode="auto">
          <a:xfrm>
            <a:off x="1123336" y="4070560"/>
            <a:ext cx="2338848" cy="1122107"/>
          </a:xfrm>
          <a:custGeom>
            <a:avLst/>
            <a:gdLst>
              <a:gd name="connsiteX0" fmla="*/ 941438 w 2338848"/>
              <a:gd name="connsiteY0" fmla="*/ 331839 h 1109817"/>
              <a:gd name="connsiteX1" fmla="*/ 1494503 w 2338848"/>
              <a:gd name="connsiteY1" fmla="*/ 353961 h 1109817"/>
              <a:gd name="connsiteX2" fmla="*/ 1973825 w 2338848"/>
              <a:gd name="connsiteY2" fmla="*/ 398207 h 1109817"/>
              <a:gd name="connsiteX3" fmla="*/ 2290916 w 2338848"/>
              <a:gd name="connsiteY3" fmla="*/ 523568 h 1109817"/>
              <a:gd name="connsiteX4" fmla="*/ 2261419 w 2338848"/>
              <a:gd name="connsiteY4" fmla="*/ 781665 h 1109817"/>
              <a:gd name="connsiteX5" fmla="*/ 1900083 w 2338848"/>
              <a:gd name="connsiteY5" fmla="*/ 1039761 h 1109817"/>
              <a:gd name="connsiteX6" fmla="*/ 1582993 w 2338848"/>
              <a:gd name="connsiteY6" fmla="*/ 1069258 h 1109817"/>
              <a:gd name="connsiteX7" fmla="*/ 1332270 w 2338848"/>
              <a:gd name="connsiteY7" fmla="*/ 1084007 h 1109817"/>
              <a:gd name="connsiteX8" fmla="*/ 543232 w 2338848"/>
              <a:gd name="connsiteY8" fmla="*/ 914400 h 1109817"/>
              <a:gd name="connsiteX9" fmla="*/ 100780 w 2338848"/>
              <a:gd name="connsiteY9" fmla="*/ 545690 h 1109817"/>
              <a:gd name="connsiteX10" fmla="*/ 19664 w 2338848"/>
              <a:gd name="connsiteY10" fmla="*/ 184355 h 1109817"/>
              <a:gd name="connsiteX11" fmla="*/ 218767 w 2338848"/>
              <a:gd name="connsiteY11" fmla="*/ 0 h 1109817"/>
              <a:gd name="connsiteX0" fmla="*/ 941438 w 2338848"/>
              <a:gd name="connsiteY0" fmla="*/ 331839 h 1114733"/>
              <a:gd name="connsiteX1" fmla="*/ 1494503 w 2338848"/>
              <a:gd name="connsiteY1" fmla="*/ 353961 h 1114733"/>
              <a:gd name="connsiteX2" fmla="*/ 1973825 w 2338848"/>
              <a:gd name="connsiteY2" fmla="*/ 398207 h 1114733"/>
              <a:gd name="connsiteX3" fmla="*/ 2290916 w 2338848"/>
              <a:gd name="connsiteY3" fmla="*/ 523568 h 1114733"/>
              <a:gd name="connsiteX4" fmla="*/ 2261419 w 2338848"/>
              <a:gd name="connsiteY4" fmla="*/ 781665 h 1114733"/>
              <a:gd name="connsiteX5" fmla="*/ 1900083 w 2338848"/>
              <a:gd name="connsiteY5" fmla="*/ 1039761 h 1114733"/>
              <a:gd name="connsiteX6" fmla="*/ 1590367 w 2338848"/>
              <a:gd name="connsiteY6" fmla="*/ 1098755 h 1114733"/>
              <a:gd name="connsiteX7" fmla="*/ 1332270 w 2338848"/>
              <a:gd name="connsiteY7" fmla="*/ 1084007 h 1114733"/>
              <a:gd name="connsiteX8" fmla="*/ 543232 w 2338848"/>
              <a:gd name="connsiteY8" fmla="*/ 914400 h 1114733"/>
              <a:gd name="connsiteX9" fmla="*/ 100780 w 2338848"/>
              <a:gd name="connsiteY9" fmla="*/ 545690 h 1114733"/>
              <a:gd name="connsiteX10" fmla="*/ 19664 w 2338848"/>
              <a:gd name="connsiteY10" fmla="*/ 184355 h 1114733"/>
              <a:gd name="connsiteX11" fmla="*/ 218767 w 2338848"/>
              <a:gd name="connsiteY11" fmla="*/ 0 h 1114733"/>
              <a:gd name="connsiteX0" fmla="*/ 941438 w 2338848"/>
              <a:gd name="connsiteY0" fmla="*/ 331839 h 1122107"/>
              <a:gd name="connsiteX1" fmla="*/ 1494503 w 2338848"/>
              <a:gd name="connsiteY1" fmla="*/ 353961 h 1122107"/>
              <a:gd name="connsiteX2" fmla="*/ 1973825 w 2338848"/>
              <a:gd name="connsiteY2" fmla="*/ 398207 h 1122107"/>
              <a:gd name="connsiteX3" fmla="*/ 2290916 w 2338848"/>
              <a:gd name="connsiteY3" fmla="*/ 523568 h 1122107"/>
              <a:gd name="connsiteX4" fmla="*/ 2261419 w 2338848"/>
              <a:gd name="connsiteY4" fmla="*/ 781665 h 1122107"/>
              <a:gd name="connsiteX5" fmla="*/ 1900083 w 2338848"/>
              <a:gd name="connsiteY5" fmla="*/ 1039761 h 1122107"/>
              <a:gd name="connsiteX6" fmla="*/ 1590367 w 2338848"/>
              <a:gd name="connsiteY6" fmla="*/ 1098755 h 1122107"/>
              <a:gd name="connsiteX7" fmla="*/ 1288025 w 2338848"/>
              <a:gd name="connsiteY7" fmla="*/ 1091381 h 1122107"/>
              <a:gd name="connsiteX8" fmla="*/ 543232 w 2338848"/>
              <a:gd name="connsiteY8" fmla="*/ 914400 h 1122107"/>
              <a:gd name="connsiteX9" fmla="*/ 100780 w 2338848"/>
              <a:gd name="connsiteY9" fmla="*/ 545690 h 1122107"/>
              <a:gd name="connsiteX10" fmla="*/ 19664 w 2338848"/>
              <a:gd name="connsiteY10" fmla="*/ 184355 h 1122107"/>
              <a:gd name="connsiteX11" fmla="*/ 218767 w 2338848"/>
              <a:gd name="connsiteY11" fmla="*/ 0 h 112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38848" h="1122107">
                <a:moveTo>
                  <a:pt x="941438" y="331839"/>
                </a:moveTo>
                <a:cubicBezTo>
                  <a:pt x="1131938" y="337369"/>
                  <a:pt x="1322439" y="342900"/>
                  <a:pt x="1494503" y="353961"/>
                </a:cubicBezTo>
                <a:cubicBezTo>
                  <a:pt x="1666567" y="365022"/>
                  <a:pt x="1841090" y="369939"/>
                  <a:pt x="1973825" y="398207"/>
                </a:cubicBezTo>
                <a:cubicBezTo>
                  <a:pt x="2106560" y="426475"/>
                  <a:pt x="2242984" y="459658"/>
                  <a:pt x="2290916" y="523568"/>
                </a:cubicBezTo>
                <a:cubicBezTo>
                  <a:pt x="2338848" y="587478"/>
                  <a:pt x="2326558" y="695633"/>
                  <a:pt x="2261419" y="781665"/>
                </a:cubicBezTo>
                <a:cubicBezTo>
                  <a:pt x="2196280" y="867697"/>
                  <a:pt x="2011925" y="986913"/>
                  <a:pt x="1900083" y="1039761"/>
                </a:cubicBezTo>
                <a:cubicBezTo>
                  <a:pt x="1788241" y="1092609"/>
                  <a:pt x="1692377" y="1090152"/>
                  <a:pt x="1590367" y="1098755"/>
                </a:cubicBezTo>
                <a:cubicBezTo>
                  <a:pt x="1488357" y="1107358"/>
                  <a:pt x="1462548" y="1122107"/>
                  <a:pt x="1288025" y="1091381"/>
                </a:cubicBezTo>
                <a:cubicBezTo>
                  <a:pt x="1113502" y="1060655"/>
                  <a:pt x="741106" y="1005349"/>
                  <a:pt x="543232" y="914400"/>
                </a:cubicBezTo>
                <a:cubicBezTo>
                  <a:pt x="345358" y="823452"/>
                  <a:pt x="188041" y="667364"/>
                  <a:pt x="100780" y="545690"/>
                </a:cubicBezTo>
                <a:cubicBezTo>
                  <a:pt x="13519" y="424016"/>
                  <a:pt x="0" y="275303"/>
                  <a:pt x="19664" y="184355"/>
                </a:cubicBezTo>
                <a:cubicBezTo>
                  <a:pt x="39328" y="93407"/>
                  <a:pt x="129047" y="46703"/>
                  <a:pt x="218767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217" y="5890047"/>
            <a:ext cx="7517566" cy="8309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INDUCTANCE OF THIS LOOP LIMITS THE SHIELD CURRENT AT HIGHER FREQUENCIES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Observations/Summary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Measured data shows good agreement with model</a:t>
            </a:r>
          </a:p>
          <a:p>
            <a:pPr lvl="1"/>
            <a:r>
              <a:rPr lang="en-US" sz="1600" dirty="0" smtClean="0"/>
              <a:t>At low frequencies, current forms resistive divider with all available paths</a:t>
            </a:r>
          </a:p>
          <a:p>
            <a:pPr lvl="1"/>
            <a:r>
              <a:rPr lang="en-US" sz="1600" dirty="0" smtClean="0"/>
              <a:t>At high frequencies, impedance is dominated by inductance (loop area)</a:t>
            </a:r>
          </a:p>
          <a:p>
            <a:r>
              <a:rPr lang="en-US" sz="1600" dirty="0" smtClean="0"/>
              <a:t>High inductance (large loop areas) increases likelihood of ground bounce and magnetic coupling (crosstalk) between circuits</a:t>
            </a:r>
          </a:p>
          <a:p>
            <a:r>
              <a:rPr lang="en-US" sz="1600" dirty="0" smtClean="0"/>
              <a:t>Practical implications for circuit and system design:</a:t>
            </a:r>
          </a:p>
          <a:p>
            <a:pPr lvl="1"/>
            <a:r>
              <a:rPr lang="en-US" sz="1600" dirty="0" smtClean="0"/>
              <a:t>Provide deliberate low inductance (small loop area) return paths for high frequency currents</a:t>
            </a:r>
          </a:p>
          <a:p>
            <a:pPr lvl="1"/>
            <a:r>
              <a:rPr lang="en-US" sz="1600" dirty="0" smtClean="0"/>
              <a:t>Cabling:  twisted pairs, coax</a:t>
            </a:r>
          </a:p>
          <a:p>
            <a:pPr lvl="1"/>
            <a:r>
              <a:rPr lang="en-US" sz="1600" dirty="0" smtClean="0"/>
              <a:t>PC board:  return (-) trace immediately adjacent to send (+) trace</a:t>
            </a:r>
          </a:p>
          <a:p>
            <a:pPr lvl="1"/>
            <a:r>
              <a:rPr lang="en-US" sz="1600" dirty="0" smtClean="0"/>
              <a:t>Do NOT route traces over splits in ground plane</a:t>
            </a:r>
          </a:p>
          <a:p>
            <a:pPr lvl="1"/>
            <a:r>
              <a:rPr lang="en-US" sz="1600" dirty="0" smtClean="0"/>
              <a:t>Video type signals</a:t>
            </a:r>
          </a:p>
          <a:p>
            <a:pPr lvl="2"/>
            <a:r>
              <a:rPr lang="en-US" sz="1400" dirty="0" smtClean="0"/>
              <a:t>Video signals tend to be “bursty”; mix of high and low frequency content</a:t>
            </a:r>
          </a:p>
          <a:p>
            <a:pPr lvl="2"/>
            <a:r>
              <a:rPr lang="en-US" sz="1400" dirty="0" smtClean="0"/>
              <a:t>High frequency content will return on the shield; low frequency content will not</a:t>
            </a:r>
          </a:p>
          <a:p>
            <a:pPr lvl="2"/>
            <a:r>
              <a:rPr lang="en-US" sz="1400" dirty="0" smtClean="0"/>
              <a:t>Shield isn't a shield at low frequencies, and thus the low frequency video signal mixes in with ground noise which pollutes the video signal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Contact:</a:t>
            </a:r>
          </a:p>
          <a:p>
            <a:pPr lvl="1"/>
            <a:r>
              <a:rPr lang="en-US" dirty="0" smtClean="0"/>
              <a:t>John McCloskey</a:t>
            </a:r>
          </a:p>
          <a:p>
            <a:pPr lvl="1"/>
            <a:r>
              <a:rPr lang="en-US" dirty="0" smtClean="0"/>
              <a:t>NASA/GSFC Chief EMC Engineer</a:t>
            </a:r>
          </a:p>
          <a:p>
            <a:pPr lvl="1"/>
            <a:r>
              <a:rPr lang="en-US" dirty="0" smtClean="0"/>
              <a:t>Phone:  301-286-5498</a:t>
            </a:r>
          </a:p>
          <a:p>
            <a:pPr lvl="1"/>
            <a:r>
              <a:rPr lang="en-US" dirty="0" smtClean="0"/>
              <a:t>E-mail:  </a:t>
            </a:r>
            <a:r>
              <a:rPr lang="en-US" dirty="0" smtClean="0">
                <a:hlinkClick r:id="rId2"/>
              </a:rPr>
              <a:t>John.C.McCloskey@nasa.gov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6 turns full setup.jpg"/>
          <p:cNvPicPr>
            <a:picLocks noChangeAspect="1"/>
          </p:cNvPicPr>
          <p:nvPr/>
        </p:nvPicPr>
        <p:blipFill>
          <a:blip r:embed="rId2" cstate="print"/>
          <a:srcRect l="6307" t="13838" r="1038" b="10118"/>
          <a:stretch>
            <a:fillRect/>
          </a:stretch>
        </p:blipFill>
        <p:spPr>
          <a:xfrm>
            <a:off x="1654629" y="3267389"/>
            <a:ext cx="5834742" cy="3590611"/>
          </a:xfrm>
          <a:prstGeom prst="rect">
            <a:avLst/>
          </a:prstGeom>
        </p:spPr>
      </p:pic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Return Path Test Setup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157163" y="1066800"/>
            <a:ext cx="8796337" cy="476250"/>
          </a:xfrm>
        </p:spPr>
        <p:txBody>
          <a:bodyPr/>
          <a:lstStyle/>
          <a:p>
            <a:r>
              <a:rPr lang="en-US" smtClean="0"/>
              <a:t>Which path will the return current take?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750901" y="4083503"/>
            <a:ext cx="15001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Fluke PM5193 signal generator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44133" y="3383076"/>
            <a:ext cx="15001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Tektronix DPO7054 oscilloscope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68967" y="6220506"/>
            <a:ext cx="15001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Tektronix TCP0030 current probes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flipV="1">
            <a:off x="3537857" y="5626213"/>
            <a:ext cx="644639" cy="5786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V="1">
            <a:off x="3570514" y="6055519"/>
            <a:ext cx="799761" cy="2473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6801534" y="4885305"/>
            <a:ext cx="12647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NO ground plane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 bwMode="auto">
          <a:xfrm flipH="1">
            <a:off x="6716487" y="5355771"/>
            <a:ext cx="348342" cy="26125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5" name="Can 54"/>
          <p:cNvSpPr/>
          <p:nvPr/>
        </p:nvSpPr>
        <p:spPr bwMode="auto">
          <a:xfrm rot="16200000">
            <a:off x="2500848" y="594725"/>
            <a:ext cx="289931" cy="2609388"/>
          </a:xfrm>
          <a:prstGeom prst="can">
            <a:avLst>
              <a:gd name="adj" fmla="val 37820"/>
            </a:avLst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 rot="5400000">
            <a:off x="4212649" y="2297959"/>
            <a:ext cx="413635" cy="157656"/>
            <a:chOff x="1066800" y="2438400"/>
            <a:chExt cx="1447800" cy="685800"/>
          </a:xfrm>
        </p:grpSpPr>
        <p:cxnSp>
          <p:nvCxnSpPr>
            <p:cNvPr id="58" name="Straight Connector 69"/>
            <p:cNvCxnSpPr>
              <a:cxnSpLocks noChangeShapeType="1"/>
            </p:cNvCxnSpPr>
            <p:nvPr/>
          </p:nvCxnSpPr>
          <p:spPr bwMode="auto">
            <a:xfrm rot="5400000" flipH="1" flipV="1">
              <a:off x="952500" y="2552700"/>
              <a:ext cx="3810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60" name="Straight Connector 71"/>
            <p:cNvCxnSpPr>
              <a:cxnSpLocks noChangeShapeType="1"/>
            </p:cNvCxnSpPr>
            <p:nvPr/>
          </p:nvCxnSpPr>
          <p:spPr bwMode="auto">
            <a:xfrm rot="16200000" flipH="1">
              <a:off x="9906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61" name="Straight Connector 72"/>
            <p:cNvCxnSpPr>
              <a:cxnSpLocks noChangeShapeType="1"/>
            </p:cNvCxnSpPr>
            <p:nvPr/>
          </p:nvCxnSpPr>
          <p:spPr bwMode="auto">
            <a:xfrm rot="16200000" flipH="1">
              <a:off x="14478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62" name="Straight Connector 73"/>
            <p:cNvCxnSpPr>
              <a:cxnSpLocks noChangeShapeType="1"/>
            </p:cNvCxnSpPr>
            <p:nvPr/>
          </p:nvCxnSpPr>
          <p:spPr bwMode="auto">
            <a:xfrm rot="16200000" flipH="1">
              <a:off x="19050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63" name="Straight Connector 74"/>
            <p:cNvCxnSpPr>
              <a:cxnSpLocks noChangeShapeType="1"/>
            </p:cNvCxnSpPr>
            <p:nvPr/>
          </p:nvCxnSpPr>
          <p:spPr bwMode="auto">
            <a:xfrm rot="5400000" flipH="1" flipV="1">
              <a:off x="2247900" y="2857500"/>
              <a:ext cx="3810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64" name="Straight Connector 75"/>
            <p:cNvCxnSpPr>
              <a:cxnSpLocks noChangeShapeType="1"/>
            </p:cNvCxnSpPr>
            <p:nvPr/>
          </p:nvCxnSpPr>
          <p:spPr bwMode="auto">
            <a:xfrm rot="5400000" flipH="1" flipV="1">
              <a:off x="12192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65" name="Straight Connector 76"/>
            <p:cNvCxnSpPr>
              <a:cxnSpLocks noChangeShapeType="1"/>
            </p:cNvCxnSpPr>
            <p:nvPr/>
          </p:nvCxnSpPr>
          <p:spPr bwMode="auto">
            <a:xfrm rot="5400000" flipH="1" flipV="1">
              <a:off x="16764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66" name="Straight Connector 65"/>
          <p:cNvCxnSpPr>
            <a:stCxn id="55" idx="0"/>
          </p:cNvCxnSpPr>
          <p:nvPr/>
        </p:nvCxnSpPr>
        <p:spPr bwMode="auto">
          <a:xfrm flipH="1">
            <a:off x="986592" y="1899419"/>
            <a:ext cx="464180" cy="2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985067" y="1894934"/>
            <a:ext cx="0" cy="10861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120"/>
          <p:cNvGrpSpPr/>
          <p:nvPr/>
        </p:nvGrpSpPr>
        <p:grpSpPr>
          <a:xfrm>
            <a:off x="788163" y="2169373"/>
            <a:ext cx="393808" cy="393808"/>
            <a:chOff x="2013062" y="2348048"/>
            <a:chExt cx="393808" cy="393808"/>
          </a:xfrm>
        </p:grpSpPr>
        <p:sp>
          <p:nvSpPr>
            <p:cNvPr id="69" name="Oval 68"/>
            <p:cNvSpPr/>
            <p:nvPr/>
          </p:nvSpPr>
          <p:spPr bwMode="auto">
            <a:xfrm>
              <a:off x="2013062" y="2348048"/>
              <a:ext cx="393808" cy="39380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2062492" y="2442881"/>
              <a:ext cx="294947" cy="204143"/>
            </a:xfrm>
            <a:custGeom>
              <a:avLst/>
              <a:gdLst>
                <a:gd name="connsiteX0" fmla="*/ 0 w 1719263"/>
                <a:gd name="connsiteY0" fmla="*/ 911224 h 1826418"/>
                <a:gd name="connsiteX1" fmla="*/ 428625 w 1719263"/>
                <a:gd name="connsiteY1" fmla="*/ 1587 h 1826418"/>
                <a:gd name="connsiteX2" fmla="*/ 857250 w 1719263"/>
                <a:gd name="connsiteY2" fmla="*/ 920749 h 1826418"/>
                <a:gd name="connsiteX3" fmla="*/ 1285875 w 1719263"/>
                <a:gd name="connsiteY3" fmla="*/ 1825624 h 1826418"/>
                <a:gd name="connsiteX4" fmla="*/ 1719263 w 1719263"/>
                <a:gd name="connsiteY4" fmla="*/ 915987 h 1826418"/>
                <a:gd name="connsiteX0" fmla="*/ 0 w 1719263"/>
                <a:gd name="connsiteY0" fmla="*/ 911224 h 1826418"/>
                <a:gd name="connsiteX1" fmla="*/ 428625 w 1719263"/>
                <a:gd name="connsiteY1" fmla="*/ 1587 h 1826418"/>
                <a:gd name="connsiteX2" fmla="*/ 857250 w 1719263"/>
                <a:gd name="connsiteY2" fmla="*/ 920749 h 1826418"/>
                <a:gd name="connsiteX3" fmla="*/ 1285875 w 1719263"/>
                <a:gd name="connsiteY3" fmla="*/ 1825624 h 1826418"/>
                <a:gd name="connsiteX4" fmla="*/ 1719263 w 1719263"/>
                <a:gd name="connsiteY4" fmla="*/ 915987 h 1826418"/>
                <a:gd name="connsiteX0" fmla="*/ 0 w 1719263"/>
                <a:gd name="connsiteY0" fmla="*/ 911224 h 1826418"/>
                <a:gd name="connsiteX1" fmla="*/ 428625 w 1719263"/>
                <a:gd name="connsiteY1" fmla="*/ 1587 h 1826418"/>
                <a:gd name="connsiteX2" fmla="*/ 857250 w 1719263"/>
                <a:gd name="connsiteY2" fmla="*/ 920749 h 1826418"/>
                <a:gd name="connsiteX3" fmla="*/ 1285875 w 1719263"/>
                <a:gd name="connsiteY3" fmla="*/ 1825624 h 1826418"/>
                <a:gd name="connsiteX4" fmla="*/ 1719263 w 1719263"/>
                <a:gd name="connsiteY4" fmla="*/ 915987 h 182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263" h="1826418">
                  <a:moveTo>
                    <a:pt x="0" y="911224"/>
                  </a:moveTo>
                  <a:cubicBezTo>
                    <a:pt x="142875" y="455612"/>
                    <a:pt x="285750" y="0"/>
                    <a:pt x="428625" y="1587"/>
                  </a:cubicBezTo>
                  <a:cubicBezTo>
                    <a:pt x="571500" y="3174"/>
                    <a:pt x="757238" y="616743"/>
                    <a:pt x="857250" y="920749"/>
                  </a:cubicBezTo>
                  <a:cubicBezTo>
                    <a:pt x="981075" y="1234280"/>
                    <a:pt x="1142206" y="1826418"/>
                    <a:pt x="1285875" y="1825624"/>
                  </a:cubicBezTo>
                  <a:cubicBezTo>
                    <a:pt x="1429544" y="1824830"/>
                    <a:pt x="1574403" y="1370408"/>
                    <a:pt x="1719263" y="915987"/>
                  </a:cubicBezTo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71" name="Straight Connector 70"/>
          <p:cNvCxnSpPr>
            <a:endCxn id="74" idx="0"/>
          </p:cNvCxnSpPr>
          <p:nvPr/>
        </p:nvCxnSpPr>
        <p:spPr bwMode="auto">
          <a:xfrm flipH="1">
            <a:off x="1399236" y="2043733"/>
            <a:ext cx="1150" cy="8956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>
            <a:off x="4413003" y="1895703"/>
            <a:ext cx="0" cy="2676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4426590" y="2591009"/>
            <a:ext cx="0" cy="39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Oval 73"/>
          <p:cNvSpPr/>
          <p:nvPr/>
        </p:nvSpPr>
        <p:spPr bwMode="auto">
          <a:xfrm>
            <a:off x="1367705" y="2939432"/>
            <a:ext cx="63062" cy="63062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458445" y="221209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l-GR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endParaRPr lang="en-US" sz="1400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09027" y="1493760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 bwMode="auto">
          <a:xfrm>
            <a:off x="2879132" y="2917393"/>
            <a:ext cx="50449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2984818" y="2569286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445866" y="2070548"/>
            <a:ext cx="340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95799" y="190557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1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1" name="Straight Connector 80"/>
          <p:cNvCxnSpPr>
            <a:stCxn id="55" idx="3"/>
          </p:cNvCxnSpPr>
          <p:nvPr/>
        </p:nvCxnSpPr>
        <p:spPr bwMode="auto">
          <a:xfrm>
            <a:off x="3950508" y="1899418"/>
            <a:ext cx="4609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82" name="Straight Connector 81"/>
          <p:cNvCxnSpPr>
            <a:stCxn id="55" idx="0"/>
            <a:endCxn id="55" idx="3"/>
          </p:cNvCxnSpPr>
          <p:nvPr/>
        </p:nvCxnSpPr>
        <p:spPr bwMode="auto">
          <a:xfrm flipV="1">
            <a:off x="1450772" y="1899418"/>
            <a:ext cx="24997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 flipH="1">
            <a:off x="991715" y="2981089"/>
            <a:ext cx="34345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85" name="Straight Connector 84"/>
          <p:cNvCxnSpPr>
            <a:endCxn id="86" idx="0"/>
          </p:cNvCxnSpPr>
          <p:nvPr/>
        </p:nvCxnSpPr>
        <p:spPr bwMode="auto">
          <a:xfrm flipH="1">
            <a:off x="3908260" y="2054884"/>
            <a:ext cx="1150" cy="8956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Oval 85"/>
          <p:cNvSpPr/>
          <p:nvPr/>
        </p:nvSpPr>
        <p:spPr bwMode="auto">
          <a:xfrm>
            <a:off x="3876729" y="2950583"/>
            <a:ext cx="63062" cy="63062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Freeform 86"/>
          <p:cNvSpPr/>
          <p:nvPr/>
        </p:nvSpPr>
        <p:spPr bwMode="auto">
          <a:xfrm>
            <a:off x="3326037" y="2100143"/>
            <a:ext cx="521629" cy="591014"/>
          </a:xfrm>
          <a:custGeom>
            <a:avLst/>
            <a:gdLst>
              <a:gd name="connsiteX0" fmla="*/ 498088 w 521629"/>
              <a:gd name="connsiteY0" fmla="*/ 591014 h 591014"/>
              <a:gd name="connsiteX1" fmla="*/ 505522 w 521629"/>
              <a:gd name="connsiteY1" fmla="*/ 159833 h 591014"/>
              <a:gd name="connsiteX2" fmla="*/ 401444 w 521629"/>
              <a:gd name="connsiteY2" fmla="*/ 26019 h 591014"/>
              <a:gd name="connsiteX3" fmla="*/ 0 w 521629"/>
              <a:gd name="connsiteY3" fmla="*/ 3716 h 5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629" h="591014">
                <a:moveTo>
                  <a:pt x="498088" y="591014"/>
                </a:moveTo>
                <a:cubicBezTo>
                  <a:pt x="509858" y="422506"/>
                  <a:pt x="521629" y="253999"/>
                  <a:pt x="505522" y="159833"/>
                </a:cubicBezTo>
                <a:cubicBezTo>
                  <a:pt x="489415" y="65667"/>
                  <a:pt x="485698" y="52038"/>
                  <a:pt x="401444" y="26019"/>
                </a:cubicBezTo>
                <a:cubicBezTo>
                  <a:pt x="317190" y="0"/>
                  <a:pt x="158595" y="1858"/>
                  <a:pt x="0" y="3716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1765646" y="1546304"/>
            <a:ext cx="12394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COAXIAL CABLE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520315" y="2624254"/>
            <a:ext cx="1100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GROUND SHUNT WIRE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 bwMode="auto">
          <a:xfrm>
            <a:off x="962757" y="1828800"/>
            <a:ext cx="31966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5256769" y="1897301"/>
            <a:ext cx="3406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center conductor current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shield return current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ground shunt wire return current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Return Path Test Setup (cont.)</a:t>
            </a:r>
            <a:endParaRPr lang="en-US" dirty="0"/>
          </a:p>
        </p:txBody>
      </p:sp>
      <p:pic>
        <p:nvPicPr>
          <p:cNvPr id="5" name="Picture 4" descr="6 turns full setup.jpg"/>
          <p:cNvPicPr>
            <a:picLocks noChangeAspect="1"/>
          </p:cNvPicPr>
          <p:nvPr/>
        </p:nvPicPr>
        <p:blipFill>
          <a:blip r:embed="rId2" cstate="print"/>
          <a:srcRect l="6307" t="13838" r="1038" b="10118"/>
          <a:stretch>
            <a:fillRect/>
          </a:stretch>
        </p:blipFill>
        <p:spPr>
          <a:xfrm>
            <a:off x="2656115" y="4499987"/>
            <a:ext cx="3831771" cy="2358013"/>
          </a:xfrm>
          <a:prstGeom prst="rect">
            <a:avLst/>
          </a:prstGeom>
        </p:spPr>
      </p:pic>
      <p:pic>
        <p:nvPicPr>
          <p:cNvPr id="7" name="Picture 6" descr="6 turns termination current probes.jpg"/>
          <p:cNvPicPr>
            <a:picLocks noChangeAspect="1"/>
          </p:cNvPicPr>
          <p:nvPr/>
        </p:nvPicPr>
        <p:blipFill>
          <a:blip r:embed="rId3" cstate="print"/>
          <a:srcRect l="3532" t="15057" r="8427" b="13680"/>
          <a:stretch>
            <a:fillRect/>
          </a:stretch>
        </p:blipFill>
        <p:spPr>
          <a:xfrm>
            <a:off x="1899558" y="947058"/>
            <a:ext cx="5344885" cy="32439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603171" y="5573486"/>
            <a:ext cx="1012372" cy="85997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 bwMode="auto">
          <a:xfrm flipV="1">
            <a:off x="4109357" y="4191000"/>
            <a:ext cx="81643" cy="138248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755570" y="1349829"/>
            <a:ext cx="10776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l-GR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termination</a:t>
            </a:r>
            <a:endParaRPr lang="en-US" sz="1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 bwMode="auto">
          <a:xfrm flipH="1">
            <a:off x="3755572" y="1873049"/>
            <a:ext cx="538842" cy="4456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480456" y="3624942"/>
            <a:ext cx="119742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Shield return current path</a:t>
            </a:r>
            <a:endParaRPr lang="en-US" sz="1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2601686" y="3494314"/>
            <a:ext cx="413657" cy="1850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357256" y="2579915"/>
            <a:ext cx="16546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Ground wire return current path</a:t>
            </a:r>
            <a:endParaRPr lang="en-US" sz="1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 flipV="1">
            <a:off x="5780315" y="2155371"/>
            <a:ext cx="620485" cy="4789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Circuit</a:t>
            </a:r>
            <a:endParaRPr lang="en-US" dirty="0"/>
          </a:p>
        </p:txBody>
      </p:sp>
      <p:grpSp>
        <p:nvGrpSpPr>
          <p:cNvPr id="190" name="Group 189"/>
          <p:cNvGrpSpPr/>
          <p:nvPr/>
        </p:nvGrpSpPr>
        <p:grpSpPr>
          <a:xfrm>
            <a:off x="2451362" y="1215580"/>
            <a:ext cx="4241276" cy="2525946"/>
            <a:chOff x="2351463" y="1042332"/>
            <a:chExt cx="4241276" cy="2525946"/>
          </a:xfrm>
        </p:grpSpPr>
        <p:grpSp>
          <p:nvGrpSpPr>
            <p:cNvPr id="115" name="Group 114"/>
            <p:cNvGrpSpPr/>
            <p:nvPr/>
          </p:nvGrpSpPr>
          <p:grpSpPr>
            <a:xfrm>
              <a:off x="3737495" y="2060026"/>
              <a:ext cx="1456604" cy="157658"/>
              <a:chOff x="3191413" y="2333295"/>
              <a:chExt cx="1456604" cy="157658"/>
            </a:xfrm>
          </p:grpSpPr>
          <p:grpSp>
            <p:nvGrpSpPr>
              <p:cNvPr id="3" name="Group 77"/>
              <p:cNvGrpSpPr>
                <a:grpSpLocks/>
              </p:cNvGrpSpPr>
              <p:nvPr/>
            </p:nvGrpSpPr>
            <p:grpSpPr bwMode="auto">
              <a:xfrm>
                <a:off x="3191413" y="2333295"/>
                <a:ext cx="413635" cy="157656"/>
                <a:chOff x="1066800" y="2438400"/>
                <a:chExt cx="1447800" cy="685800"/>
              </a:xfrm>
            </p:grpSpPr>
            <p:cxnSp>
              <p:nvCxnSpPr>
                <p:cNvPr id="4" name="Straight Connector 6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952500" y="2552700"/>
                  <a:ext cx="381000" cy="1524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5" name="Straight Connector 71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9906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" name="Straight Connector 72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4478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7" name="Straight Connector 7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9050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8" name="Straight Connector 7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247900" y="2857500"/>
                  <a:ext cx="381000" cy="1524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9" name="Straight Connector 7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2192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10" name="Straight Connector 7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6764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</p:grpSp>
          <p:grpSp>
            <p:nvGrpSpPr>
              <p:cNvPr id="11" name="Group 99"/>
              <p:cNvGrpSpPr>
                <a:grpSpLocks/>
              </p:cNvGrpSpPr>
              <p:nvPr/>
            </p:nvGrpSpPr>
            <p:grpSpPr bwMode="auto">
              <a:xfrm>
                <a:off x="3936135" y="2333298"/>
                <a:ext cx="711882" cy="157655"/>
                <a:chOff x="2895600" y="2743200"/>
                <a:chExt cx="1524000" cy="381000"/>
              </a:xfrm>
            </p:grpSpPr>
            <p:grpSp>
              <p:nvGrpSpPr>
                <p:cNvPr id="12" name="Group 88"/>
                <p:cNvGrpSpPr>
                  <a:grpSpLocks/>
                </p:cNvGrpSpPr>
                <p:nvPr/>
              </p:nvGrpSpPr>
              <p:grpSpPr bwMode="auto">
                <a:xfrm>
                  <a:off x="2895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22" name="Arc 21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23" name="Arc 22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13" name="Group 90"/>
                <p:cNvGrpSpPr>
                  <a:grpSpLocks/>
                </p:cNvGrpSpPr>
                <p:nvPr/>
              </p:nvGrpSpPr>
              <p:grpSpPr bwMode="auto">
                <a:xfrm>
                  <a:off x="3276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20" name="Arc 19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21" name="Arc 20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14" name="Group 93"/>
                <p:cNvGrpSpPr>
                  <a:grpSpLocks/>
                </p:cNvGrpSpPr>
                <p:nvPr/>
              </p:nvGrpSpPr>
              <p:grpSpPr bwMode="auto">
                <a:xfrm>
                  <a:off x="3657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18" name="Arc 17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9" name="Arc 18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15" name="Group 96"/>
                <p:cNvGrpSpPr>
                  <a:grpSpLocks/>
                </p:cNvGrpSpPr>
                <p:nvPr/>
              </p:nvGrpSpPr>
              <p:grpSpPr bwMode="auto">
                <a:xfrm>
                  <a:off x="4038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16" name="Arc 15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7" name="Arc 16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</p:grpSp>
          <p:cxnSp>
            <p:nvCxnSpPr>
              <p:cNvPr id="40" name="Straight Connector 39"/>
              <p:cNvCxnSpPr/>
              <p:nvPr/>
            </p:nvCxnSpPr>
            <p:spPr bwMode="auto">
              <a:xfrm>
                <a:off x="3615558" y="2406869"/>
                <a:ext cx="31531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4" name="Group 113"/>
            <p:cNvGrpSpPr/>
            <p:nvPr/>
          </p:nvGrpSpPr>
          <p:grpSpPr>
            <a:xfrm>
              <a:off x="3742751" y="1403133"/>
              <a:ext cx="1446093" cy="178673"/>
              <a:chOff x="3238710" y="1676402"/>
              <a:chExt cx="1446093" cy="178673"/>
            </a:xfrm>
          </p:grpSpPr>
          <p:grpSp>
            <p:nvGrpSpPr>
              <p:cNvPr id="72" name="Group 99"/>
              <p:cNvGrpSpPr>
                <a:grpSpLocks/>
              </p:cNvGrpSpPr>
              <p:nvPr/>
            </p:nvGrpSpPr>
            <p:grpSpPr bwMode="auto">
              <a:xfrm flipV="1">
                <a:off x="3972921" y="1676402"/>
                <a:ext cx="711882" cy="157655"/>
                <a:chOff x="2895600" y="2743200"/>
                <a:chExt cx="1524000" cy="381000"/>
              </a:xfrm>
            </p:grpSpPr>
            <p:grpSp>
              <p:nvGrpSpPr>
                <p:cNvPr id="73" name="Group 88"/>
                <p:cNvGrpSpPr>
                  <a:grpSpLocks/>
                </p:cNvGrpSpPr>
                <p:nvPr/>
              </p:nvGrpSpPr>
              <p:grpSpPr bwMode="auto">
                <a:xfrm>
                  <a:off x="2895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83" name="Arc 82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84" name="Arc 83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74" name="Group 90"/>
                <p:cNvGrpSpPr>
                  <a:grpSpLocks/>
                </p:cNvGrpSpPr>
                <p:nvPr/>
              </p:nvGrpSpPr>
              <p:grpSpPr bwMode="auto">
                <a:xfrm>
                  <a:off x="3276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81" name="Arc 80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82" name="Arc 81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75" name="Group 93"/>
                <p:cNvGrpSpPr>
                  <a:grpSpLocks/>
                </p:cNvGrpSpPr>
                <p:nvPr/>
              </p:nvGrpSpPr>
              <p:grpSpPr bwMode="auto">
                <a:xfrm>
                  <a:off x="3657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79" name="Arc 78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80" name="Arc 79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76" name="Group 96"/>
                <p:cNvGrpSpPr>
                  <a:grpSpLocks/>
                </p:cNvGrpSpPr>
                <p:nvPr/>
              </p:nvGrpSpPr>
              <p:grpSpPr bwMode="auto">
                <a:xfrm>
                  <a:off x="4038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77" name="Arc 76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78" name="Arc 77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</p:grpSp>
          <p:cxnSp>
            <p:nvCxnSpPr>
              <p:cNvPr id="85" name="Straight Connector 84"/>
              <p:cNvCxnSpPr/>
              <p:nvPr/>
            </p:nvCxnSpPr>
            <p:spPr bwMode="auto">
              <a:xfrm>
                <a:off x="3652344" y="1760483"/>
                <a:ext cx="31531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86" name="Group 77"/>
              <p:cNvGrpSpPr>
                <a:grpSpLocks/>
              </p:cNvGrpSpPr>
              <p:nvPr/>
            </p:nvGrpSpPr>
            <p:grpSpPr bwMode="auto">
              <a:xfrm>
                <a:off x="3238710" y="1697419"/>
                <a:ext cx="413635" cy="157656"/>
                <a:chOff x="1066800" y="2438400"/>
                <a:chExt cx="1447800" cy="685800"/>
              </a:xfrm>
            </p:grpSpPr>
            <p:cxnSp>
              <p:nvCxnSpPr>
                <p:cNvPr id="87" name="Straight Connector 6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952500" y="2552700"/>
                  <a:ext cx="381000" cy="1524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88" name="Straight Connector 71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9906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89" name="Straight Connector 72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4478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90" name="Straight Connector 7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9050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91" name="Straight Connector 7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247900" y="2857500"/>
                  <a:ext cx="381000" cy="1524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92" name="Straight Connector 7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2192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93" name="Straight Connector 7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6764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</p:grpSp>
        </p:grpSp>
        <p:grpSp>
          <p:nvGrpSpPr>
            <p:cNvPr id="50" name="Group 99"/>
            <p:cNvGrpSpPr>
              <a:grpSpLocks/>
            </p:cNvGrpSpPr>
            <p:nvPr/>
          </p:nvGrpSpPr>
          <p:grpSpPr bwMode="auto">
            <a:xfrm>
              <a:off x="4476962" y="3137340"/>
              <a:ext cx="711882" cy="157655"/>
              <a:chOff x="2895600" y="2743200"/>
              <a:chExt cx="1524000" cy="381000"/>
            </a:xfrm>
          </p:grpSpPr>
          <p:grpSp>
            <p:nvGrpSpPr>
              <p:cNvPr id="51" name="Group 88"/>
              <p:cNvGrpSpPr>
                <a:grpSpLocks/>
              </p:cNvGrpSpPr>
              <p:nvPr/>
            </p:nvGrpSpPr>
            <p:grpSpPr bwMode="auto">
              <a:xfrm>
                <a:off x="2895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61" name="Arc 60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2" name="Arc 61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52" name="Group 90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59" name="Arc 58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0" name="Arc 59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53" name="Group 93"/>
              <p:cNvGrpSpPr>
                <a:grpSpLocks/>
              </p:cNvGrpSpPr>
              <p:nvPr/>
            </p:nvGrpSpPr>
            <p:grpSpPr bwMode="auto">
              <a:xfrm>
                <a:off x="3657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57" name="Arc 56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8" name="Arc 57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54" name="Group 96"/>
              <p:cNvGrpSpPr>
                <a:grpSpLocks/>
              </p:cNvGrpSpPr>
              <p:nvPr/>
            </p:nvGrpSpPr>
            <p:grpSpPr bwMode="auto">
              <a:xfrm>
                <a:off x="4038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55" name="Arc 54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6" name="Arc 55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cxnSp>
          <p:nvCxnSpPr>
            <p:cNvPr id="63" name="Straight Connector 62"/>
            <p:cNvCxnSpPr/>
            <p:nvPr/>
          </p:nvCxnSpPr>
          <p:spPr bwMode="auto">
            <a:xfrm>
              <a:off x="4156385" y="3210911"/>
              <a:ext cx="3153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94" name="Group 77"/>
            <p:cNvGrpSpPr>
              <a:grpSpLocks/>
            </p:cNvGrpSpPr>
            <p:nvPr/>
          </p:nvGrpSpPr>
          <p:grpSpPr bwMode="auto">
            <a:xfrm>
              <a:off x="3742750" y="3147847"/>
              <a:ext cx="413635" cy="157656"/>
              <a:chOff x="1066800" y="2438400"/>
              <a:chExt cx="1447800" cy="685800"/>
            </a:xfrm>
          </p:grpSpPr>
          <p:cxnSp>
            <p:nvCxnSpPr>
              <p:cNvPr id="95" name="Straight Connector 6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2500" y="2552700"/>
                <a:ext cx="38100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6" name="Straight Connector 71"/>
              <p:cNvCxnSpPr>
                <a:cxnSpLocks noChangeShapeType="1"/>
              </p:cNvCxnSpPr>
              <p:nvPr/>
            </p:nvCxnSpPr>
            <p:spPr bwMode="auto">
              <a:xfrm rot="16200000" flipH="1">
                <a:off x="9906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7" name="Straight Connector 72"/>
              <p:cNvCxnSpPr>
                <a:cxnSpLocks noChangeShapeType="1"/>
              </p:cNvCxnSpPr>
              <p:nvPr/>
            </p:nvCxnSpPr>
            <p:spPr bwMode="auto">
              <a:xfrm rot="16200000" flipH="1">
                <a:off x="14478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8" name="Straight Connector 73"/>
              <p:cNvCxnSpPr>
                <a:cxnSpLocks noChangeShapeType="1"/>
              </p:cNvCxnSpPr>
              <p:nvPr/>
            </p:nvCxnSpPr>
            <p:spPr bwMode="auto">
              <a:xfrm rot="16200000" flipH="1">
                <a:off x="19050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9" name="Straight Connector 7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47900" y="2857500"/>
                <a:ext cx="38100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0" name="Straight Connector 7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2192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1" name="Straight Connector 7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764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</p:grpSp>
        <p:grpSp>
          <p:nvGrpSpPr>
            <p:cNvPr id="102" name="Group 77"/>
            <p:cNvGrpSpPr>
              <a:grpSpLocks/>
            </p:cNvGrpSpPr>
            <p:nvPr/>
          </p:nvGrpSpPr>
          <p:grpSpPr bwMode="auto">
            <a:xfrm rot="5400000">
              <a:off x="5968313" y="2203365"/>
              <a:ext cx="413635" cy="157656"/>
              <a:chOff x="1066800" y="2438400"/>
              <a:chExt cx="1447800" cy="685800"/>
            </a:xfrm>
          </p:grpSpPr>
          <p:cxnSp>
            <p:nvCxnSpPr>
              <p:cNvPr id="103" name="Straight Connector 6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2500" y="2552700"/>
                <a:ext cx="38100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4" name="Straight Connector 71"/>
              <p:cNvCxnSpPr>
                <a:cxnSpLocks noChangeShapeType="1"/>
              </p:cNvCxnSpPr>
              <p:nvPr/>
            </p:nvCxnSpPr>
            <p:spPr bwMode="auto">
              <a:xfrm rot="16200000" flipH="1">
                <a:off x="9906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5" name="Straight Connector 72"/>
              <p:cNvCxnSpPr>
                <a:cxnSpLocks noChangeShapeType="1"/>
              </p:cNvCxnSpPr>
              <p:nvPr/>
            </p:nvCxnSpPr>
            <p:spPr bwMode="auto">
              <a:xfrm rot="16200000" flipH="1">
                <a:off x="14478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6" name="Straight Connector 73"/>
              <p:cNvCxnSpPr>
                <a:cxnSpLocks noChangeShapeType="1"/>
              </p:cNvCxnSpPr>
              <p:nvPr/>
            </p:nvCxnSpPr>
            <p:spPr bwMode="auto">
              <a:xfrm rot="16200000" flipH="1">
                <a:off x="19050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7" name="Straight Connector 7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47900" y="2857500"/>
                <a:ext cx="38100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8" name="Straight Connector 7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2192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9" name="Straight Connector 7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764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</p:grpSp>
        <p:cxnSp>
          <p:nvCxnSpPr>
            <p:cNvPr id="118" name="Straight Connector 117"/>
            <p:cNvCxnSpPr/>
            <p:nvPr/>
          </p:nvCxnSpPr>
          <p:spPr bwMode="auto">
            <a:xfrm flipH="1">
              <a:off x="2742252" y="1507742"/>
              <a:ext cx="100061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>
              <a:off x="2748165" y="1502980"/>
              <a:ext cx="0" cy="17236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21" name="Group 120"/>
            <p:cNvGrpSpPr/>
            <p:nvPr/>
          </p:nvGrpSpPr>
          <p:grpSpPr>
            <a:xfrm>
              <a:off x="2551261" y="2074779"/>
              <a:ext cx="393808" cy="393808"/>
              <a:chOff x="2013062" y="2348048"/>
              <a:chExt cx="393808" cy="393808"/>
            </a:xfrm>
          </p:grpSpPr>
          <p:sp>
            <p:nvSpPr>
              <p:cNvPr id="36" name="Oval 35"/>
              <p:cNvSpPr/>
              <p:nvPr/>
            </p:nvSpPr>
            <p:spPr bwMode="auto">
              <a:xfrm>
                <a:off x="2013062" y="2348048"/>
                <a:ext cx="393808" cy="393808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2062492" y="2442881"/>
                <a:ext cx="294947" cy="204143"/>
              </a:xfrm>
              <a:custGeom>
                <a:avLst/>
                <a:gdLst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9263" h="1826418">
                    <a:moveTo>
                      <a:pt x="0" y="911224"/>
                    </a:moveTo>
                    <a:cubicBezTo>
                      <a:pt x="142875" y="455612"/>
                      <a:pt x="285750" y="0"/>
                      <a:pt x="428625" y="1587"/>
                    </a:cubicBezTo>
                    <a:cubicBezTo>
                      <a:pt x="571500" y="3174"/>
                      <a:pt x="757238" y="616743"/>
                      <a:pt x="857250" y="920749"/>
                    </a:cubicBezTo>
                    <a:cubicBezTo>
                      <a:pt x="981075" y="1234280"/>
                      <a:pt x="1142206" y="1826418"/>
                      <a:pt x="1285875" y="1825624"/>
                    </a:cubicBezTo>
                    <a:cubicBezTo>
                      <a:pt x="1429544" y="1824830"/>
                      <a:pt x="1574403" y="1370408"/>
                      <a:pt x="1719263" y="915987"/>
                    </a:cubicBezTo>
                  </a:path>
                </a:pathLst>
              </a:cu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24" name="Straight Connector 123"/>
            <p:cNvCxnSpPr/>
            <p:nvPr/>
          </p:nvCxnSpPr>
          <p:spPr bwMode="auto">
            <a:xfrm flipH="1">
              <a:off x="2745372" y="3237186"/>
              <a:ext cx="99848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flipH="1">
              <a:off x="3386503" y="2149858"/>
              <a:ext cx="34683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>
              <a:off x="3386503" y="2149857"/>
              <a:ext cx="0" cy="10720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>
              <a:off x="5183772" y="1487706"/>
              <a:ext cx="97746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>
              <a:off x="5194283" y="3216166"/>
              <a:ext cx="97746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>
              <a:off x="6161233" y="1492469"/>
              <a:ext cx="0" cy="5821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 bwMode="auto">
            <a:xfrm>
              <a:off x="6182254" y="2488981"/>
              <a:ext cx="0" cy="7271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/>
            <p:nvPr/>
          </p:nvCxnSpPr>
          <p:spPr bwMode="auto">
            <a:xfrm>
              <a:off x="5204795" y="2133601"/>
              <a:ext cx="42041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 bwMode="auto">
            <a:xfrm>
              <a:off x="5625206" y="2131794"/>
              <a:ext cx="0" cy="11129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7" name="Oval 156"/>
            <p:cNvSpPr/>
            <p:nvPr/>
          </p:nvSpPr>
          <p:spPr bwMode="auto">
            <a:xfrm>
              <a:off x="5592198" y="3180528"/>
              <a:ext cx="63062" cy="63062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3353823" y="3209104"/>
              <a:ext cx="63062" cy="63062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778827" y="1131672"/>
              <a:ext cx="385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3785239" y="2174650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775621" y="3260501"/>
              <a:ext cx="391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702834" y="1131672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4702834" y="2174650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699628" y="3260501"/>
              <a:ext cx="380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4425386" y="1594617"/>
              <a:ext cx="63062" cy="63062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4425386" y="1966092"/>
              <a:ext cx="63062" cy="63062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6214109" y="2117500"/>
              <a:ext cx="3786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4823703" y="1662443"/>
              <a:ext cx="3449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" name="Freeform 172"/>
            <p:cNvSpPr/>
            <p:nvPr/>
          </p:nvSpPr>
          <p:spPr bwMode="auto">
            <a:xfrm>
              <a:off x="4759855" y="1618593"/>
              <a:ext cx="108606" cy="399393"/>
            </a:xfrm>
            <a:custGeom>
              <a:avLst/>
              <a:gdLst>
                <a:gd name="connsiteX0" fmla="*/ 108606 w 108606"/>
                <a:gd name="connsiteY0" fmla="*/ 399393 h 399393"/>
                <a:gd name="connsiteX1" fmla="*/ 3503 w 108606"/>
                <a:gd name="connsiteY1" fmla="*/ 210207 h 399393"/>
                <a:gd name="connsiteX2" fmla="*/ 87586 w 108606"/>
                <a:gd name="connsiteY2" fmla="*/ 0 h 39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606" h="399393">
                  <a:moveTo>
                    <a:pt x="108606" y="399393"/>
                  </a:moveTo>
                  <a:cubicBezTo>
                    <a:pt x="57806" y="338082"/>
                    <a:pt x="7006" y="276772"/>
                    <a:pt x="3503" y="210207"/>
                  </a:cubicBezTo>
                  <a:cubicBezTo>
                    <a:pt x="0" y="143642"/>
                    <a:pt x="43793" y="71821"/>
                    <a:pt x="87586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7" name="Straight Arrow Connector 176"/>
            <p:cNvCxnSpPr/>
            <p:nvPr/>
          </p:nvCxnSpPr>
          <p:spPr bwMode="auto">
            <a:xfrm>
              <a:off x="3029152" y="1408384"/>
              <a:ext cx="50449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78" name="TextBox 177"/>
            <p:cNvSpPr txBox="1"/>
            <p:nvPr/>
          </p:nvSpPr>
          <p:spPr>
            <a:xfrm>
              <a:off x="3103306" y="1042332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9" name="Straight Arrow Connector 178"/>
            <p:cNvCxnSpPr/>
            <p:nvPr/>
          </p:nvCxnSpPr>
          <p:spPr bwMode="auto">
            <a:xfrm>
              <a:off x="4463814" y="3053253"/>
              <a:ext cx="50449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180" name="TextBox 179"/>
            <p:cNvSpPr txBox="1"/>
            <p:nvPr/>
          </p:nvSpPr>
          <p:spPr>
            <a:xfrm>
              <a:off x="4569500" y="2697712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1" name="Straight Arrow Connector 180"/>
            <p:cNvCxnSpPr/>
            <p:nvPr/>
          </p:nvCxnSpPr>
          <p:spPr bwMode="auto">
            <a:xfrm>
              <a:off x="3333952" y="1996963"/>
              <a:ext cx="50449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182" name="TextBox 181"/>
            <p:cNvSpPr txBox="1"/>
            <p:nvPr/>
          </p:nvSpPr>
          <p:spPr>
            <a:xfrm>
              <a:off x="3439638" y="1641422"/>
              <a:ext cx="3401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351463" y="1825848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1" name="TextBox 190"/>
          <p:cNvSpPr txBox="1"/>
          <p:nvPr/>
        </p:nvSpPr>
        <p:spPr>
          <a:xfrm>
            <a:off x="2704919" y="4030533"/>
            <a:ext cx="2688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center conductor current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2704919" y="4351101"/>
            <a:ext cx="2331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shield return current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2704919" y="4671669"/>
            <a:ext cx="2884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ground wire return current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2704919" y="4992237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Circuit (cont.)</a:t>
            </a:r>
            <a:endParaRPr lang="en-US" dirty="0"/>
          </a:p>
        </p:txBody>
      </p:sp>
      <p:grpSp>
        <p:nvGrpSpPr>
          <p:cNvPr id="11" name="Group 114"/>
          <p:cNvGrpSpPr/>
          <p:nvPr/>
        </p:nvGrpSpPr>
        <p:grpSpPr>
          <a:xfrm>
            <a:off x="3837394" y="2233274"/>
            <a:ext cx="1456604" cy="157658"/>
            <a:chOff x="3191413" y="2333295"/>
            <a:chExt cx="1456604" cy="157658"/>
          </a:xfrm>
        </p:grpSpPr>
        <p:grpSp>
          <p:nvGrpSpPr>
            <p:cNvPr id="12" name="Group 77"/>
            <p:cNvGrpSpPr>
              <a:grpSpLocks/>
            </p:cNvGrpSpPr>
            <p:nvPr/>
          </p:nvGrpSpPr>
          <p:grpSpPr bwMode="auto">
            <a:xfrm>
              <a:off x="3191413" y="2333295"/>
              <a:ext cx="413635" cy="157656"/>
              <a:chOff x="1066800" y="2438400"/>
              <a:chExt cx="1447800" cy="685800"/>
            </a:xfrm>
          </p:grpSpPr>
          <p:cxnSp>
            <p:nvCxnSpPr>
              <p:cNvPr id="4" name="Straight Connector 6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2500" y="2552700"/>
                <a:ext cx="38100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5" name="Straight Connector 71"/>
              <p:cNvCxnSpPr>
                <a:cxnSpLocks noChangeShapeType="1"/>
              </p:cNvCxnSpPr>
              <p:nvPr/>
            </p:nvCxnSpPr>
            <p:spPr bwMode="auto">
              <a:xfrm rot="16200000" flipH="1">
                <a:off x="9906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6" name="Straight Connector 72"/>
              <p:cNvCxnSpPr>
                <a:cxnSpLocks noChangeShapeType="1"/>
              </p:cNvCxnSpPr>
              <p:nvPr/>
            </p:nvCxnSpPr>
            <p:spPr bwMode="auto">
              <a:xfrm rot="16200000" flipH="1">
                <a:off x="14478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7" name="Straight Connector 73"/>
              <p:cNvCxnSpPr>
                <a:cxnSpLocks noChangeShapeType="1"/>
              </p:cNvCxnSpPr>
              <p:nvPr/>
            </p:nvCxnSpPr>
            <p:spPr bwMode="auto">
              <a:xfrm rot="16200000" flipH="1">
                <a:off x="19050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" name="Straight Connector 7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47900" y="2857500"/>
                <a:ext cx="38100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" name="Straight Connector 7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2192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" name="Straight Connector 7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764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</p:grpSp>
        <p:grpSp>
          <p:nvGrpSpPr>
            <p:cNvPr id="13" name="Group 99"/>
            <p:cNvGrpSpPr>
              <a:grpSpLocks/>
            </p:cNvGrpSpPr>
            <p:nvPr/>
          </p:nvGrpSpPr>
          <p:grpSpPr bwMode="auto">
            <a:xfrm>
              <a:off x="3936135" y="2333298"/>
              <a:ext cx="711882" cy="157655"/>
              <a:chOff x="2895600" y="2743200"/>
              <a:chExt cx="1524000" cy="381000"/>
            </a:xfrm>
          </p:grpSpPr>
          <p:grpSp>
            <p:nvGrpSpPr>
              <p:cNvPr id="14" name="Group 88"/>
              <p:cNvGrpSpPr>
                <a:grpSpLocks/>
              </p:cNvGrpSpPr>
              <p:nvPr/>
            </p:nvGrpSpPr>
            <p:grpSpPr bwMode="auto">
              <a:xfrm>
                <a:off x="2895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22" name="Arc 21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" name="Arc 22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5" name="Group 90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20" name="Arc 19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" name="Arc 20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4" name="Group 93"/>
              <p:cNvGrpSpPr>
                <a:grpSpLocks/>
              </p:cNvGrpSpPr>
              <p:nvPr/>
            </p:nvGrpSpPr>
            <p:grpSpPr bwMode="auto">
              <a:xfrm>
                <a:off x="3657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18" name="Arc 17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" name="Arc 18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5" name="Group 96"/>
              <p:cNvGrpSpPr>
                <a:grpSpLocks/>
              </p:cNvGrpSpPr>
              <p:nvPr/>
            </p:nvGrpSpPr>
            <p:grpSpPr bwMode="auto">
              <a:xfrm>
                <a:off x="4038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16" name="Arc 15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" name="Arc 16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cxnSp>
          <p:nvCxnSpPr>
            <p:cNvPr id="40" name="Straight Connector 39"/>
            <p:cNvCxnSpPr/>
            <p:nvPr/>
          </p:nvCxnSpPr>
          <p:spPr bwMode="auto">
            <a:xfrm>
              <a:off x="3615558" y="2406869"/>
              <a:ext cx="3153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113"/>
          <p:cNvGrpSpPr/>
          <p:nvPr/>
        </p:nvGrpSpPr>
        <p:grpSpPr>
          <a:xfrm>
            <a:off x="3842650" y="1576381"/>
            <a:ext cx="1446093" cy="178673"/>
            <a:chOff x="3238710" y="1676402"/>
            <a:chExt cx="1446093" cy="178673"/>
          </a:xfrm>
        </p:grpSpPr>
        <p:grpSp>
          <p:nvGrpSpPr>
            <p:cNvPr id="27" name="Group 99"/>
            <p:cNvGrpSpPr>
              <a:grpSpLocks/>
            </p:cNvGrpSpPr>
            <p:nvPr/>
          </p:nvGrpSpPr>
          <p:grpSpPr bwMode="auto">
            <a:xfrm flipV="1">
              <a:off x="3972921" y="1676402"/>
              <a:ext cx="711882" cy="157655"/>
              <a:chOff x="2895600" y="2743200"/>
              <a:chExt cx="1524000" cy="381000"/>
            </a:xfrm>
          </p:grpSpPr>
          <p:grpSp>
            <p:nvGrpSpPr>
              <p:cNvPr id="28" name="Group 88"/>
              <p:cNvGrpSpPr>
                <a:grpSpLocks/>
              </p:cNvGrpSpPr>
              <p:nvPr/>
            </p:nvGrpSpPr>
            <p:grpSpPr bwMode="auto">
              <a:xfrm>
                <a:off x="2895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83" name="Arc 82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4" name="Arc 83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9" name="Group 90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81" name="Arc 80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2" name="Arc 81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0" name="Group 93"/>
              <p:cNvGrpSpPr>
                <a:grpSpLocks/>
              </p:cNvGrpSpPr>
              <p:nvPr/>
            </p:nvGrpSpPr>
            <p:grpSpPr bwMode="auto">
              <a:xfrm>
                <a:off x="3657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79" name="Arc 78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0" name="Arc 79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1" name="Group 96"/>
              <p:cNvGrpSpPr>
                <a:grpSpLocks/>
              </p:cNvGrpSpPr>
              <p:nvPr/>
            </p:nvGrpSpPr>
            <p:grpSpPr bwMode="auto">
              <a:xfrm>
                <a:off x="4038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77" name="Arc 76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8" name="Arc 77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cxnSp>
          <p:nvCxnSpPr>
            <p:cNvPr id="85" name="Straight Connector 84"/>
            <p:cNvCxnSpPr/>
            <p:nvPr/>
          </p:nvCxnSpPr>
          <p:spPr bwMode="auto">
            <a:xfrm>
              <a:off x="3652344" y="1760483"/>
              <a:ext cx="3153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2" name="Group 77"/>
            <p:cNvGrpSpPr>
              <a:grpSpLocks/>
            </p:cNvGrpSpPr>
            <p:nvPr/>
          </p:nvGrpSpPr>
          <p:grpSpPr bwMode="auto">
            <a:xfrm>
              <a:off x="3238710" y="1697419"/>
              <a:ext cx="413635" cy="157656"/>
              <a:chOff x="1066800" y="2438400"/>
              <a:chExt cx="1447800" cy="685800"/>
            </a:xfrm>
          </p:grpSpPr>
          <p:cxnSp>
            <p:nvCxnSpPr>
              <p:cNvPr id="87" name="Straight Connector 6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2500" y="2552700"/>
                <a:ext cx="38100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8" name="Straight Connector 71"/>
              <p:cNvCxnSpPr>
                <a:cxnSpLocks noChangeShapeType="1"/>
              </p:cNvCxnSpPr>
              <p:nvPr/>
            </p:nvCxnSpPr>
            <p:spPr bwMode="auto">
              <a:xfrm rot="16200000" flipH="1">
                <a:off x="9906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9" name="Straight Connector 72"/>
              <p:cNvCxnSpPr>
                <a:cxnSpLocks noChangeShapeType="1"/>
              </p:cNvCxnSpPr>
              <p:nvPr/>
            </p:nvCxnSpPr>
            <p:spPr bwMode="auto">
              <a:xfrm rot="16200000" flipH="1">
                <a:off x="14478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0" name="Straight Connector 73"/>
              <p:cNvCxnSpPr>
                <a:cxnSpLocks noChangeShapeType="1"/>
              </p:cNvCxnSpPr>
              <p:nvPr/>
            </p:nvCxnSpPr>
            <p:spPr bwMode="auto">
              <a:xfrm rot="16200000" flipH="1">
                <a:off x="19050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1" name="Straight Connector 7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47900" y="2857500"/>
                <a:ext cx="38100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2" name="Straight Connector 7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2192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3" name="Straight Connector 7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764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</p:grpSp>
      </p:grpSp>
      <p:grpSp>
        <p:nvGrpSpPr>
          <p:cNvPr id="33" name="Group 99"/>
          <p:cNvGrpSpPr>
            <a:grpSpLocks/>
          </p:cNvGrpSpPr>
          <p:nvPr/>
        </p:nvGrpSpPr>
        <p:grpSpPr bwMode="auto">
          <a:xfrm>
            <a:off x="4576861" y="3310588"/>
            <a:ext cx="711882" cy="157655"/>
            <a:chOff x="2895600" y="2743200"/>
            <a:chExt cx="1524000" cy="381000"/>
          </a:xfrm>
        </p:grpSpPr>
        <p:grpSp>
          <p:nvGrpSpPr>
            <p:cNvPr id="34" name="Group 88"/>
            <p:cNvGrpSpPr>
              <a:grpSpLocks/>
            </p:cNvGrpSpPr>
            <p:nvPr/>
          </p:nvGrpSpPr>
          <p:grpSpPr bwMode="auto">
            <a:xfrm>
              <a:off x="2895600" y="2743200"/>
              <a:ext cx="381000" cy="381000"/>
              <a:chOff x="2895600" y="2743200"/>
              <a:chExt cx="381000" cy="381000"/>
            </a:xfrm>
          </p:grpSpPr>
          <p:sp>
            <p:nvSpPr>
              <p:cNvPr id="61" name="Arc 60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Arc 61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7" name="Group 90"/>
            <p:cNvGrpSpPr>
              <a:grpSpLocks/>
            </p:cNvGrpSpPr>
            <p:nvPr/>
          </p:nvGrpSpPr>
          <p:grpSpPr bwMode="auto">
            <a:xfrm>
              <a:off x="3276600" y="2743200"/>
              <a:ext cx="381000" cy="381000"/>
              <a:chOff x="2895600" y="2743200"/>
              <a:chExt cx="381000" cy="381000"/>
            </a:xfrm>
          </p:grpSpPr>
          <p:sp>
            <p:nvSpPr>
              <p:cNvPr id="59" name="Arc 58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0" name="Arc 59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8" name="Group 93"/>
            <p:cNvGrpSpPr>
              <a:grpSpLocks/>
            </p:cNvGrpSpPr>
            <p:nvPr/>
          </p:nvGrpSpPr>
          <p:grpSpPr bwMode="auto">
            <a:xfrm>
              <a:off x="3657600" y="2743200"/>
              <a:ext cx="381000" cy="381000"/>
              <a:chOff x="2895600" y="2743200"/>
              <a:chExt cx="381000" cy="381000"/>
            </a:xfrm>
          </p:grpSpPr>
          <p:sp>
            <p:nvSpPr>
              <p:cNvPr id="57" name="Arc 56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8" name="Arc 57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9" name="Group 96"/>
            <p:cNvGrpSpPr>
              <a:grpSpLocks/>
            </p:cNvGrpSpPr>
            <p:nvPr/>
          </p:nvGrpSpPr>
          <p:grpSpPr bwMode="auto">
            <a:xfrm>
              <a:off x="4038600" y="2743200"/>
              <a:ext cx="381000" cy="381000"/>
              <a:chOff x="2895600" y="2743200"/>
              <a:chExt cx="381000" cy="381000"/>
            </a:xfrm>
          </p:grpSpPr>
          <p:sp>
            <p:nvSpPr>
              <p:cNvPr id="55" name="Arc 54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6" name="Arc 55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cxnSp>
        <p:nvCxnSpPr>
          <p:cNvPr id="63" name="Straight Connector 62"/>
          <p:cNvCxnSpPr/>
          <p:nvPr/>
        </p:nvCxnSpPr>
        <p:spPr bwMode="auto">
          <a:xfrm>
            <a:off x="4256284" y="3384159"/>
            <a:ext cx="31531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1" name="Group 77"/>
          <p:cNvGrpSpPr>
            <a:grpSpLocks/>
          </p:cNvGrpSpPr>
          <p:nvPr/>
        </p:nvGrpSpPr>
        <p:grpSpPr bwMode="auto">
          <a:xfrm>
            <a:off x="3842649" y="3321095"/>
            <a:ext cx="413635" cy="157656"/>
            <a:chOff x="1066800" y="2438400"/>
            <a:chExt cx="1447800" cy="685800"/>
          </a:xfrm>
        </p:grpSpPr>
        <p:cxnSp>
          <p:nvCxnSpPr>
            <p:cNvPr id="95" name="Straight Connector 69"/>
            <p:cNvCxnSpPr>
              <a:cxnSpLocks noChangeShapeType="1"/>
            </p:cNvCxnSpPr>
            <p:nvPr/>
          </p:nvCxnSpPr>
          <p:spPr bwMode="auto">
            <a:xfrm rot="5400000" flipH="1" flipV="1">
              <a:off x="952500" y="2552700"/>
              <a:ext cx="3810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96" name="Straight Connector 71"/>
            <p:cNvCxnSpPr>
              <a:cxnSpLocks noChangeShapeType="1"/>
            </p:cNvCxnSpPr>
            <p:nvPr/>
          </p:nvCxnSpPr>
          <p:spPr bwMode="auto">
            <a:xfrm rot="16200000" flipH="1">
              <a:off x="9906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97" name="Straight Connector 72"/>
            <p:cNvCxnSpPr>
              <a:cxnSpLocks noChangeShapeType="1"/>
            </p:cNvCxnSpPr>
            <p:nvPr/>
          </p:nvCxnSpPr>
          <p:spPr bwMode="auto">
            <a:xfrm rot="16200000" flipH="1">
              <a:off x="14478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98" name="Straight Connector 73"/>
            <p:cNvCxnSpPr>
              <a:cxnSpLocks noChangeShapeType="1"/>
            </p:cNvCxnSpPr>
            <p:nvPr/>
          </p:nvCxnSpPr>
          <p:spPr bwMode="auto">
            <a:xfrm rot="16200000" flipH="1">
              <a:off x="19050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99" name="Straight Connector 74"/>
            <p:cNvCxnSpPr>
              <a:cxnSpLocks noChangeShapeType="1"/>
            </p:cNvCxnSpPr>
            <p:nvPr/>
          </p:nvCxnSpPr>
          <p:spPr bwMode="auto">
            <a:xfrm rot="5400000" flipH="1" flipV="1">
              <a:off x="2247900" y="2857500"/>
              <a:ext cx="3810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00" name="Straight Connector 75"/>
            <p:cNvCxnSpPr>
              <a:cxnSpLocks noChangeShapeType="1"/>
            </p:cNvCxnSpPr>
            <p:nvPr/>
          </p:nvCxnSpPr>
          <p:spPr bwMode="auto">
            <a:xfrm rot="5400000" flipH="1" flipV="1">
              <a:off x="12192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01" name="Straight Connector 76"/>
            <p:cNvCxnSpPr>
              <a:cxnSpLocks noChangeShapeType="1"/>
            </p:cNvCxnSpPr>
            <p:nvPr/>
          </p:nvCxnSpPr>
          <p:spPr bwMode="auto">
            <a:xfrm rot="5400000" flipH="1" flipV="1">
              <a:off x="16764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grpSp>
        <p:nvGrpSpPr>
          <p:cNvPr id="42" name="Group 77"/>
          <p:cNvGrpSpPr>
            <a:grpSpLocks/>
          </p:cNvGrpSpPr>
          <p:nvPr/>
        </p:nvGrpSpPr>
        <p:grpSpPr bwMode="auto">
          <a:xfrm rot="5400000">
            <a:off x="6068212" y="2376613"/>
            <a:ext cx="413635" cy="157656"/>
            <a:chOff x="1066800" y="2438400"/>
            <a:chExt cx="1447800" cy="685800"/>
          </a:xfrm>
        </p:grpSpPr>
        <p:cxnSp>
          <p:nvCxnSpPr>
            <p:cNvPr id="103" name="Straight Connector 69"/>
            <p:cNvCxnSpPr>
              <a:cxnSpLocks noChangeShapeType="1"/>
            </p:cNvCxnSpPr>
            <p:nvPr/>
          </p:nvCxnSpPr>
          <p:spPr bwMode="auto">
            <a:xfrm rot="5400000" flipH="1" flipV="1">
              <a:off x="952500" y="2552700"/>
              <a:ext cx="3810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04" name="Straight Connector 71"/>
            <p:cNvCxnSpPr>
              <a:cxnSpLocks noChangeShapeType="1"/>
            </p:cNvCxnSpPr>
            <p:nvPr/>
          </p:nvCxnSpPr>
          <p:spPr bwMode="auto">
            <a:xfrm rot="16200000" flipH="1">
              <a:off x="9906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05" name="Straight Connector 72"/>
            <p:cNvCxnSpPr>
              <a:cxnSpLocks noChangeShapeType="1"/>
            </p:cNvCxnSpPr>
            <p:nvPr/>
          </p:nvCxnSpPr>
          <p:spPr bwMode="auto">
            <a:xfrm rot="16200000" flipH="1">
              <a:off x="14478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06" name="Straight Connector 73"/>
            <p:cNvCxnSpPr>
              <a:cxnSpLocks noChangeShapeType="1"/>
            </p:cNvCxnSpPr>
            <p:nvPr/>
          </p:nvCxnSpPr>
          <p:spPr bwMode="auto">
            <a:xfrm rot="16200000" flipH="1">
              <a:off x="19050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07" name="Straight Connector 74"/>
            <p:cNvCxnSpPr>
              <a:cxnSpLocks noChangeShapeType="1"/>
            </p:cNvCxnSpPr>
            <p:nvPr/>
          </p:nvCxnSpPr>
          <p:spPr bwMode="auto">
            <a:xfrm rot="5400000" flipH="1" flipV="1">
              <a:off x="2247900" y="2857500"/>
              <a:ext cx="3810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08" name="Straight Connector 75"/>
            <p:cNvCxnSpPr>
              <a:cxnSpLocks noChangeShapeType="1"/>
            </p:cNvCxnSpPr>
            <p:nvPr/>
          </p:nvCxnSpPr>
          <p:spPr bwMode="auto">
            <a:xfrm rot="5400000" flipH="1" flipV="1">
              <a:off x="12192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09" name="Straight Connector 76"/>
            <p:cNvCxnSpPr>
              <a:cxnSpLocks noChangeShapeType="1"/>
            </p:cNvCxnSpPr>
            <p:nvPr/>
          </p:nvCxnSpPr>
          <p:spPr bwMode="auto">
            <a:xfrm rot="5400000" flipH="1" flipV="1">
              <a:off x="16764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118" name="Straight Connector 117"/>
          <p:cNvCxnSpPr/>
          <p:nvPr/>
        </p:nvCxnSpPr>
        <p:spPr bwMode="auto">
          <a:xfrm flipH="1">
            <a:off x="2842151" y="1680990"/>
            <a:ext cx="100061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/>
          <p:nvPr/>
        </p:nvCxnSpPr>
        <p:spPr bwMode="auto">
          <a:xfrm>
            <a:off x="2848064" y="1676228"/>
            <a:ext cx="0" cy="17236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3" name="Group 120"/>
          <p:cNvGrpSpPr/>
          <p:nvPr/>
        </p:nvGrpSpPr>
        <p:grpSpPr>
          <a:xfrm>
            <a:off x="2651160" y="2248027"/>
            <a:ext cx="393808" cy="393808"/>
            <a:chOff x="2013062" y="2348048"/>
            <a:chExt cx="393808" cy="393808"/>
          </a:xfrm>
        </p:grpSpPr>
        <p:sp>
          <p:nvSpPr>
            <p:cNvPr id="36" name="Oval 35"/>
            <p:cNvSpPr/>
            <p:nvPr/>
          </p:nvSpPr>
          <p:spPr bwMode="auto">
            <a:xfrm>
              <a:off x="2013062" y="2348048"/>
              <a:ext cx="393808" cy="39380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2062492" y="2442881"/>
              <a:ext cx="294947" cy="204143"/>
            </a:xfrm>
            <a:custGeom>
              <a:avLst/>
              <a:gdLst>
                <a:gd name="connsiteX0" fmla="*/ 0 w 1719263"/>
                <a:gd name="connsiteY0" fmla="*/ 911224 h 1826418"/>
                <a:gd name="connsiteX1" fmla="*/ 428625 w 1719263"/>
                <a:gd name="connsiteY1" fmla="*/ 1587 h 1826418"/>
                <a:gd name="connsiteX2" fmla="*/ 857250 w 1719263"/>
                <a:gd name="connsiteY2" fmla="*/ 920749 h 1826418"/>
                <a:gd name="connsiteX3" fmla="*/ 1285875 w 1719263"/>
                <a:gd name="connsiteY3" fmla="*/ 1825624 h 1826418"/>
                <a:gd name="connsiteX4" fmla="*/ 1719263 w 1719263"/>
                <a:gd name="connsiteY4" fmla="*/ 915987 h 1826418"/>
                <a:gd name="connsiteX0" fmla="*/ 0 w 1719263"/>
                <a:gd name="connsiteY0" fmla="*/ 911224 h 1826418"/>
                <a:gd name="connsiteX1" fmla="*/ 428625 w 1719263"/>
                <a:gd name="connsiteY1" fmla="*/ 1587 h 1826418"/>
                <a:gd name="connsiteX2" fmla="*/ 857250 w 1719263"/>
                <a:gd name="connsiteY2" fmla="*/ 920749 h 1826418"/>
                <a:gd name="connsiteX3" fmla="*/ 1285875 w 1719263"/>
                <a:gd name="connsiteY3" fmla="*/ 1825624 h 1826418"/>
                <a:gd name="connsiteX4" fmla="*/ 1719263 w 1719263"/>
                <a:gd name="connsiteY4" fmla="*/ 915987 h 1826418"/>
                <a:gd name="connsiteX0" fmla="*/ 0 w 1719263"/>
                <a:gd name="connsiteY0" fmla="*/ 911224 h 1826418"/>
                <a:gd name="connsiteX1" fmla="*/ 428625 w 1719263"/>
                <a:gd name="connsiteY1" fmla="*/ 1587 h 1826418"/>
                <a:gd name="connsiteX2" fmla="*/ 857250 w 1719263"/>
                <a:gd name="connsiteY2" fmla="*/ 920749 h 1826418"/>
                <a:gd name="connsiteX3" fmla="*/ 1285875 w 1719263"/>
                <a:gd name="connsiteY3" fmla="*/ 1825624 h 1826418"/>
                <a:gd name="connsiteX4" fmla="*/ 1719263 w 1719263"/>
                <a:gd name="connsiteY4" fmla="*/ 915987 h 182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263" h="1826418">
                  <a:moveTo>
                    <a:pt x="0" y="911224"/>
                  </a:moveTo>
                  <a:cubicBezTo>
                    <a:pt x="142875" y="455612"/>
                    <a:pt x="285750" y="0"/>
                    <a:pt x="428625" y="1587"/>
                  </a:cubicBezTo>
                  <a:cubicBezTo>
                    <a:pt x="571500" y="3174"/>
                    <a:pt x="757238" y="616743"/>
                    <a:pt x="857250" y="920749"/>
                  </a:cubicBezTo>
                  <a:cubicBezTo>
                    <a:pt x="981075" y="1234280"/>
                    <a:pt x="1142206" y="1826418"/>
                    <a:pt x="1285875" y="1825624"/>
                  </a:cubicBezTo>
                  <a:cubicBezTo>
                    <a:pt x="1429544" y="1824830"/>
                    <a:pt x="1574403" y="1370408"/>
                    <a:pt x="1719263" y="915987"/>
                  </a:cubicBezTo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24" name="Straight Connector 123"/>
          <p:cNvCxnSpPr/>
          <p:nvPr/>
        </p:nvCxnSpPr>
        <p:spPr bwMode="auto">
          <a:xfrm flipH="1">
            <a:off x="2845271" y="3410434"/>
            <a:ext cx="99848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 flipH="1">
            <a:off x="3486402" y="2323106"/>
            <a:ext cx="3468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>
            <a:off x="3486402" y="2323105"/>
            <a:ext cx="0" cy="1072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/>
          <p:cNvCxnSpPr/>
          <p:nvPr/>
        </p:nvCxnSpPr>
        <p:spPr bwMode="auto">
          <a:xfrm>
            <a:off x="5283671" y="1660954"/>
            <a:ext cx="9774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/>
          <p:cNvCxnSpPr/>
          <p:nvPr/>
        </p:nvCxnSpPr>
        <p:spPr bwMode="auto">
          <a:xfrm>
            <a:off x="5294182" y="3389414"/>
            <a:ext cx="9774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/>
          <p:cNvCxnSpPr/>
          <p:nvPr/>
        </p:nvCxnSpPr>
        <p:spPr bwMode="auto">
          <a:xfrm>
            <a:off x="6261132" y="1665717"/>
            <a:ext cx="0" cy="5821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Straight Connector 146"/>
          <p:cNvCxnSpPr/>
          <p:nvPr/>
        </p:nvCxnSpPr>
        <p:spPr bwMode="auto">
          <a:xfrm>
            <a:off x="6282153" y="2662229"/>
            <a:ext cx="0" cy="7271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/>
          <p:nvPr/>
        </p:nvCxnSpPr>
        <p:spPr bwMode="auto">
          <a:xfrm>
            <a:off x="5304694" y="2306849"/>
            <a:ext cx="4204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/>
          <p:nvPr/>
        </p:nvCxnSpPr>
        <p:spPr bwMode="auto">
          <a:xfrm>
            <a:off x="5725105" y="2305042"/>
            <a:ext cx="0" cy="11129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7" name="Oval 156"/>
          <p:cNvSpPr/>
          <p:nvPr/>
        </p:nvSpPr>
        <p:spPr bwMode="auto">
          <a:xfrm>
            <a:off x="5692097" y="3353776"/>
            <a:ext cx="63062" cy="63062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3453722" y="3382352"/>
            <a:ext cx="63062" cy="63062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3878726" y="1304920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1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885138" y="2347898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1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875520" y="3433749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sz="1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4802733" y="1304920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1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4802733" y="2347898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1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799527" y="3433749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sz="1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4525285" y="1767865"/>
            <a:ext cx="63062" cy="63062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Oval 165"/>
          <p:cNvSpPr/>
          <p:nvPr/>
        </p:nvSpPr>
        <p:spPr bwMode="auto">
          <a:xfrm>
            <a:off x="4525285" y="2139340"/>
            <a:ext cx="63062" cy="63062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6314008" y="2290748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1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4923602" y="1835691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1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Freeform 172"/>
          <p:cNvSpPr/>
          <p:nvPr/>
        </p:nvSpPr>
        <p:spPr bwMode="auto">
          <a:xfrm>
            <a:off x="4859754" y="1791841"/>
            <a:ext cx="108606" cy="399393"/>
          </a:xfrm>
          <a:custGeom>
            <a:avLst/>
            <a:gdLst>
              <a:gd name="connsiteX0" fmla="*/ 108606 w 108606"/>
              <a:gd name="connsiteY0" fmla="*/ 399393 h 399393"/>
              <a:gd name="connsiteX1" fmla="*/ 3503 w 108606"/>
              <a:gd name="connsiteY1" fmla="*/ 210207 h 399393"/>
              <a:gd name="connsiteX2" fmla="*/ 87586 w 108606"/>
              <a:gd name="connsiteY2" fmla="*/ 0 h 399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606" h="399393">
                <a:moveTo>
                  <a:pt x="108606" y="399393"/>
                </a:moveTo>
                <a:cubicBezTo>
                  <a:pt x="57806" y="338082"/>
                  <a:pt x="7006" y="276772"/>
                  <a:pt x="3503" y="210207"/>
                </a:cubicBezTo>
                <a:cubicBezTo>
                  <a:pt x="0" y="143642"/>
                  <a:pt x="43793" y="71821"/>
                  <a:pt x="87586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2451362" y="199909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1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2704919" y="4031167"/>
            <a:ext cx="5325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= mutual inductance between center conductor and shield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2704919" y="4341225"/>
            <a:ext cx="1205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= L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L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4336027" y="1290474"/>
            <a:ext cx="1209368" cy="142321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About Mutual Inductance</a:t>
            </a:r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3792751" y="1554263"/>
            <a:ext cx="1558498" cy="814551"/>
            <a:chOff x="4159236" y="1576381"/>
            <a:chExt cx="1558498" cy="814551"/>
          </a:xfrm>
        </p:grpSpPr>
        <p:grpSp>
          <p:nvGrpSpPr>
            <p:cNvPr id="5" name="Group 99"/>
            <p:cNvGrpSpPr>
              <a:grpSpLocks/>
            </p:cNvGrpSpPr>
            <p:nvPr/>
          </p:nvGrpSpPr>
          <p:grpSpPr bwMode="auto">
            <a:xfrm>
              <a:off x="4582116" y="2233277"/>
              <a:ext cx="711882" cy="157655"/>
              <a:chOff x="2895600" y="2743200"/>
              <a:chExt cx="1524000" cy="381000"/>
            </a:xfrm>
          </p:grpSpPr>
          <p:grpSp>
            <p:nvGrpSpPr>
              <p:cNvPr id="7" name="Group 88"/>
              <p:cNvGrpSpPr>
                <a:grpSpLocks/>
              </p:cNvGrpSpPr>
              <p:nvPr/>
            </p:nvGrpSpPr>
            <p:grpSpPr bwMode="auto">
              <a:xfrm>
                <a:off x="2895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17" name="Arc 16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" name="Arc 17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8" name="Group 90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15" name="Arc 14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" name="Arc 15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9" name="Group 93"/>
              <p:cNvGrpSpPr>
                <a:grpSpLocks/>
              </p:cNvGrpSpPr>
              <p:nvPr/>
            </p:nvGrpSpPr>
            <p:grpSpPr bwMode="auto">
              <a:xfrm>
                <a:off x="3657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13" name="Arc 12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" name="Arc 13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0" name="Group 96"/>
              <p:cNvGrpSpPr>
                <a:grpSpLocks/>
              </p:cNvGrpSpPr>
              <p:nvPr/>
            </p:nvGrpSpPr>
            <p:grpSpPr bwMode="auto">
              <a:xfrm>
                <a:off x="4038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11" name="Arc 10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2" name="Arc 11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27" name="Group 99"/>
            <p:cNvGrpSpPr>
              <a:grpSpLocks/>
            </p:cNvGrpSpPr>
            <p:nvPr/>
          </p:nvGrpSpPr>
          <p:grpSpPr bwMode="auto">
            <a:xfrm flipV="1">
              <a:off x="4576861" y="1576381"/>
              <a:ext cx="711882" cy="157655"/>
              <a:chOff x="2895600" y="2743200"/>
              <a:chExt cx="1524000" cy="381000"/>
            </a:xfrm>
          </p:grpSpPr>
          <p:grpSp>
            <p:nvGrpSpPr>
              <p:cNvPr id="37" name="Group 88"/>
              <p:cNvGrpSpPr>
                <a:grpSpLocks/>
              </p:cNvGrpSpPr>
              <p:nvPr/>
            </p:nvGrpSpPr>
            <p:grpSpPr bwMode="auto">
              <a:xfrm>
                <a:off x="2895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47" name="Arc 46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8" name="Arc 47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8" name="Group 90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45" name="Arc 44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Arc 45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9" name="Group 93"/>
              <p:cNvGrpSpPr>
                <a:grpSpLocks/>
              </p:cNvGrpSpPr>
              <p:nvPr/>
            </p:nvGrpSpPr>
            <p:grpSpPr bwMode="auto">
              <a:xfrm>
                <a:off x="3657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43" name="Arc 42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Arc 43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40" name="Group 96"/>
              <p:cNvGrpSpPr>
                <a:grpSpLocks/>
              </p:cNvGrpSpPr>
              <p:nvPr/>
            </p:nvGrpSpPr>
            <p:grpSpPr bwMode="auto">
              <a:xfrm>
                <a:off x="4038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41" name="Arc 40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Arc 41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cxnSp>
          <p:nvCxnSpPr>
            <p:cNvPr id="91" name="Straight Connector 90"/>
            <p:cNvCxnSpPr/>
            <p:nvPr/>
          </p:nvCxnSpPr>
          <p:spPr bwMode="auto">
            <a:xfrm>
              <a:off x="5297320" y="2309307"/>
              <a:ext cx="42041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1" name="Oval 100"/>
            <p:cNvSpPr/>
            <p:nvPr/>
          </p:nvSpPr>
          <p:spPr bwMode="auto">
            <a:xfrm>
              <a:off x="4525285" y="1767865"/>
              <a:ext cx="63062" cy="63062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4525285" y="2139340"/>
              <a:ext cx="63062" cy="63062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923602" y="1835691"/>
              <a:ext cx="3449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4859754" y="1791841"/>
              <a:ext cx="108606" cy="399393"/>
            </a:xfrm>
            <a:custGeom>
              <a:avLst/>
              <a:gdLst>
                <a:gd name="connsiteX0" fmla="*/ 108606 w 108606"/>
                <a:gd name="connsiteY0" fmla="*/ 399393 h 399393"/>
                <a:gd name="connsiteX1" fmla="*/ 3503 w 108606"/>
                <a:gd name="connsiteY1" fmla="*/ 210207 h 399393"/>
                <a:gd name="connsiteX2" fmla="*/ 87586 w 108606"/>
                <a:gd name="connsiteY2" fmla="*/ 0 h 39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606" h="399393">
                  <a:moveTo>
                    <a:pt x="108606" y="399393"/>
                  </a:moveTo>
                  <a:cubicBezTo>
                    <a:pt x="57806" y="338082"/>
                    <a:pt x="7006" y="276772"/>
                    <a:pt x="3503" y="210207"/>
                  </a:cubicBezTo>
                  <a:cubicBezTo>
                    <a:pt x="0" y="143642"/>
                    <a:pt x="43793" y="71821"/>
                    <a:pt x="87586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>
              <a:off x="5297320" y="1662243"/>
              <a:ext cx="42041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4159236" y="2309307"/>
              <a:ext cx="42041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4159236" y="1662243"/>
              <a:ext cx="42041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3" name="Straight Arrow Connector 112"/>
          <p:cNvCxnSpPr/>
          <p:nvPr/>
        </p:nvCxnSpPr>
        <p:spPr bwMode="auto">
          <a:xfrm>
            <a:off x="4306528" y="1496966"/>
            <a:ext cx="53094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4" name="TextBox 113"/>
          <p:cNvSpPr txBox="1"/>
          <p:nvPr/>
        </p:nvSpPr>
        <p:spPr>
          <a:xfrm>
            <a:off x="4405126" y="1127093"/>
            <a:ext cx="333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107425" y="2305089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731777" y="2290341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377122" y="2305089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9" name="Object 118"/>
          <p:cNvGraphicFramePr>
            <a:graphicFrameLocks noChangeAspect="1"/>
          </p:cNvGraphicFramePr>
          <p:nvPr/>
        </p:nvGraphicFramePr>
        <p:xfrm>
          <a:off x="3374019" y="3114008"/>
          <a:ext cx="2395962" cy="742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3" name="Equation" r:id="rId3" imgW="1269720" imgH="393480" progId="Equation.3">
                  <p:embed/>
                </p:oleObj>
              </mc:Choice>
              <mc:Fallback>
                <p:oleObj name="Equation" r:id="rId3" imgW="12697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019" y="3114008"/>
                        <a:ext cx="2395962" cy="74269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TextBox 119"/>
          <p:cNvSpPr txBox="1"/>
          <p:nvPr/>
        </p:nvSpPr>
        <p:spPr>
          <a:xfrm>
            <a:off x="1736539" y="4483501"/>
            <a:ext cx="6618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Mutual inductance between 2 circuits means:</a:t>
            </a:r>
          </a:p>
          <a:p>
            <a:pPr>
              <a:tabLst>
                <a:tab pos="228600" algn="l"/>
              </a:tabLst>
            </a:pP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Current in circuit 1 induces emf (potential) in circuit 2</a:t>
            </a:r>
          </a:p>
          <a:p>
            <a:pPr>
              <a:tabLst>
                <a:tab pos="228600" algn="l"/>
              </a:tabLst>
            </a:pP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- Magnitude according to equation above</a:t>
            </a:r>
          </a:p>
          <a:p>
            <a:pPr>
              <a:tabLst>
                <a:tab pos="228600" algn="l"/>
              </a:tabLst>
            </a:pP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- Sign according to dot convention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Analysis</a:t>
            </a:r>
            <a:endParaRPr lang="en-US" dirty="0"/>
          </a:p>
        </p:txBody>
      </p:sp>
      <p:grpSp>
        <p:nvGrpSpPr>
          <p:cNvPr id="3" name="Group 189"/>
          <p:cNvGrpSpPr/>
          <p:nvPr/>
        </p:nvGrpSpPr>
        <p:grpSpPr>
          <a:xfrm>
            <a:off x="2451362" y="832132"/>
            <a:ext cx="4241276" cy="2525946"/>
            <a:chOff x="2351463" y="1042332"/>
            <a:chExt cx="4241276" cy="2525946"/>
          </a:xfrm>
        </p:grpSpPr>
        <p:grpSp>
          <p:nvGrpSpPr>
            <p:cNvPr id="11" name="Group 114"/>
            <p:cNvGrpSpPr/>
            <p:nvPr/>
          </p:nvGrpSpPr>
          <p:grpSpPr>
            <a:xfrm>
              <a:off x="3737495" y="2060026"/>
              <a:ext cx="1456604" cy="157658"/>
              <a:chOff x="3191413" y="2333295"/>
              <a:chExt cx="1456604" cy="157658"/>
            </a:xfrm>
          </p:grpSpPr>
          <p:grpSp>
            <p:nvGrpSpPr>
              <p:cNvPr id="12" name="Group 77"/>
              <p:cNvGrpSpPr>
                <a:grpSpLocks/>
              </p:cNvGrpSpPr>
              <p:nvPr/>
            </p:nvGrpSpPr>
            <p:grpSpPr bwMode="auto">
              <a:xfrm>
                <a:off x="3191413" y="2333295"/>
                <a:ext cx="413635" cy="157656"/>
                <a:chOff x="1066800" y="2438400"/>
                <a:chExt cx="1447800" cy="685800"/>
              </a:xfrm>
            </p:grpSpPr>
            <p:cxnSp>
              <p:nvCxnSpPr>
                <p:cNvPr id="4" name="Straight Connector 6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952500" y="2552700"/>
                  <a:ext cx="381000" cy="1524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5" name="Straight Connector 71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9906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" name="Straight Connector 72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4478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7" name="Straight Connector 7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9050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8" name="Straight Connector 7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247900" y="2857500"/>
                  <a:ext cx="381000" cy="1524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9" name="Straight Connector 7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2192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10" name="Straight Connector 7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6764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</p:grpSp>
          <p:grpSp>
            <p:nvGrpSpPr>
              <p:cNvPr id="13" name="Group 99"/>
              <p:cNvGrpSpPr>
                <a:grpSpLocks/>
              </p:cNvGrpSpPr>
              <p:nvPr/>
            </p:nvGrpSpPr>
            <p:grpSpPr bwMode="auto">
              <a:xfrm>
                <a:off x="3936135" y="2333298"/>
                <a:ext cx="711882" cy="157655"/>
                <a:chOff x="2895600" y="2743200"/>
                <a:chExt cx="1524000" cy="381000"/>
              </a:xfrm>
            </p:grpSpPr>
            <p:grpSp>
              <p:nvGrpSpPr>
                <p:cNvPr id="14" name="Group 88"/>
                <p:cNvGrpSpPr>
                  <a:grpSpLocks/>
                </p:cNvGrpSpPr>
                <p:nvPr/>
              </p:nvGrpSpPr>
              <p:grpSpPr bwMode="auto">
                <a:xfrm>
                  <a:off x="2895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22" name="Arc 21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23" name="Arc 22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15" name="Group 90"/>
                <p:cNvGrpSpPr>
                  <a:grpSpLocks/>
                </p:cNvGrpSpPr>
                <p:nvPr/>
              </p:nvGrpSpPr>
              <p:grpSpPr bwMode="auto">
                <a:xfrm>
                  <a:off x="3276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20" name="Arc 19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21" name="Arc 20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24" name="Group 93"/>
                <p:cNvGrpSpPr>
                  <a:grpSpLocks/>
                </p:cNvGrpSpPr>
                <p:nvPr/>
              </p:nvGrpSpPr>
              <p:grpSpPr bwMode="auto">
                <a:xfrm>
                  <a:off x="3657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18" name="Arc 17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9" name="Arc 18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25" name="Group 96"/>
                <p:cNvGrpSpPr>
                  <a:grpSpLocks/>
                </p:cNvGrpSpPr>
                <p:nvPr/>
              </p:nvGrpSpPr>
              <p:grpSpPr bwMode="auto">
                <a:xfrm>
                  <a:off x="4038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16" name="Arc 15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7" name="Arc 16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</p:grpSp>
          <p:cxnSp>
            <p:nvCxnSpPr>
              <p:cNvPr id="40" name="Straight Connector 39"/>
              <p:cNvCxnSpPr/>
              <p:nvPr/>
            </p:nvCxnSpPr>
            <p:spPr bwMode="auto">
              <a:xfrm>
                <a:off x="3615558" y="2406869"/>
                <a:ext cx="31531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6" name="Group 113"/>
            <p:cNvGrpSpPr/>
            <p:nvPr/>
          </p:nvGrpSpPr>
          <p:grpSpPr>
            <a:xfrm>
              <a:off x="3742751" y="1403133"/>
              <a:ext cx="1446093" cy="178673"/>
              <a:chOff x="3238710" y="1676402"/>
              <a:chExt cx="1446093" cy="178673"/>
            </a:xfrm>
          </p:grpSpPr>
          <p:grpSp>
            <p:nvGrpSpPr>
              <p:cNvPr id="27" name="Group 99"/>
              <p:cNvGrpSpPr>
                <a:grpSpLocks/>
              </p:cNvGrpSpPr>
              <p:nvPr/>
            </p:nvGrpSpPr>
            <p:grpSpPr bwMode="auto">
              <a:xfrm flipV="1">
                <a:off x="3972921" y="1676402"/>
                <a:ext cx="711882" cy="157655"/>
                <a:chOff x="2895600" y="2743200"/>
                <a:chExt cx="1524000" cy="381000"/>
              </a:xfrm>
            </p:grpSpPr>
            <p:grpSp>
              <p:nvGrpSpPr>
                <p:cNvPr id="28" name="Group 88"/>
                <p:cNvGrpSpPr>
                  <a:grpSpLocks/>
                </p:cNvGrpSpPr>
                <p:nvPr/>
              </p:nvGrpSpPr>
              <p:grpSpPr bwMode="auto">
                <a:xfrm>
                  <a:off x="2895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83" name="Arc 82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84" name="Arc 83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29" name="Group 90"/>
                <p:cNvGrpSpPr>
                  <a:grpSpLocks/>
                </p:cNvGrpSpPr>
                <p:nvPr/>
              </p:nvGrpSpPr>
              <p:grpSpPr bwMode="auto">
                <a:xfrm>
                  <a:off x="3276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81" name="Arc 80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82" name="Arc 81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30" name="Group 93"/>
                <p:cNvGrpSpPr>
                  <a:grpSpLocks/>
                </p:cNvGrpSpPr>
                <p:nvPr/>
              </p:nvGrpSpPr>
              <p:grpSpPr bwMode="auto">
                <a:xfrm>
                  <a:off x="3657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79" name="Arc 78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80" name="Arc 79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31" name="Group 96"/>
                <p:cNvGrpSpPr>
                  <a:grpSpLocks/>
                </p:cNvGrpSpPr>
                <p:nvPr/>
              </p:nvGrpSpPr>
              <p:grpSpPr bwMode="auto">
                <a:xfrm>
                  <a:off x="4038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77" name="Arc 76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78" name="Arc 77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</p:grpSp>
          <p:cxnSp>
            <p:nvCxnSpPr>
              <p:cNvPr id="85" name="Straight Connector 84"/>
              <p:cNvCxnSpPr/>
              <p:nvPr/>
            </p:nvCxnSpPr>
            <p:spPr bwMode="auto">
              <a:xfrm>
                <a:off x="3652344" y="1760483"/>
                <a:ext cx="31531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2" name="Group 77"/>
              <p:cNvGrpSpPr>
                <a:grpSpLocks/>
              </p:cNvGrpSpPr>
              <p:nvPr/>
            </p:nvGrpSpPr>
            <p:grpSpPr bwMode="auto">
              <a:xfrm>
                <a:off x="3238710" y="1697419"/>
                <a:ext cx="413635" cy="157656"/>
                <a:chOff x="1066800" y="2438400"/>
                <a:chExt cx="1447800" cy="685800"/>
              </a:xfrm>
            </p:grpSpPr>
            <p:cxnSp>
              <p:nvCxnSpPr>
                <p:cNvPr id="87" name="Straight Connector 6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952500" y="2552700"/>
                  <a:ext cx="381000" cy="1524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88" name="Straight Connector 71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9906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89" name="Straight Connector 72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4478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90" name="Straight Connector 7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9050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91" name="Straight Connector 7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247900" y="2857500"/>
                  <a:ext cx="381000" cy="1524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92" name="Straight Connector 7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2192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93" name="Straight Connector 7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6764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</p:grpSp>
        </p:grpSp>
        <p:grpSp>
          <p:nvGrpSpPr>
            <p:cNvPr id="33" name="Group 99"/>
            <p:cNvGrpSpPr>
              <a:grpSpLocks/>
            </p:cNvGrpSpPr>
            <p:nvPr/>
          </p:nvGrpSpPr>
          <p:grpSpPr bwMode="auto">
            <a:xfrm>
              <a:off x="4476962" y="3137340"/>
              <a:ext cx="711882" cy="157655"/>
              <a:chOff x="2895600" y="2743200"/>
              <a:chExt cx="1524000" cy="381000"/>
            </a:xfrm>
          </p:grpSpPr>
          <p:grpSp>
            <p:nvGrpSpPr>
              <p:cNvPr id="34" name="Group 88"/>
              <p:cNvGrpSpPr>
                <a:grpSpLocks/>
              </p:cNvGrpSpPr>
              <p:nvPr/>
            </p:nvGrpSpPr>
            <p:grpSpPr bwMode="auto">
              <a:xfrm>
                <a:off x="2895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61" name="Arc 60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2" name="Arc 61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7" name="Group 90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59" name="Arc 58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0" name="Arc 59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8" name="Group 93"/>
              <p:cNvGrpSpPr>
                <a:grpSpLocks/>
              </p:cNvGrpSpPr>
              <p:nvPr/>
            </p:nvGrpSpPr>
            <p:grpSpPr bwMode="auto">
              <a:xfrm>
                <a:off x="3657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57" name="Arc 56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8" name="Arc 57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9" name="Group 96"/>
              <p:cNvGrpSpPr>
                <a:grpSpLocks/>
              </p:cNvGrpSpPr>
              <p:nvPr/>
            </p:nvGrpSpPr>
            <p:grpSpPr bwMode="auto">
              <a:xfrm>
                <a:off x="4038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55" name="Arc 54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6" name="Arc 55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cxnSp>
          <p:nvCxnSpPr>
            <p:cNvPr id="63" name="Straight Connector 62"/>
            <p:cNvCxnSpPr/>
            <p:nvPr/>
          </p:nvCxnSpPr>
          <p:spPr bwMode="auto">
            <a:xfrm>
              <a:off x="4156385" y="3210911"/>
              <a:ext cx="3153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1" name="Group 77"/>
            <p:cNvGrpSpPr>
              <a:grpSpLocks/>
            </p:cNvGrpSpPr>
            <p:nvPr/>
          </p:nvGrpSpPr>
          <p:grpSpPr bwMode="auto">
            <a:xfrm>
              <a:off x="3742750" y="3147847"/>
              <a:ext cx="413635" cy="157656"/>
              <a:chOff x="1066800" y="2438400"/>
              <a:chExt cx="1447800" cy="685800"/>
            </a:xfrm>
          </p:grpSpPr>
          <p:cxnSp>
            <p:nvCxnSpPr>
              <p:cNvPr id="95" name="Straight Connector 6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2500" y="2552700"/>
                <a:ext cx="38100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6" name="Straight Connector 71"/>
              <p:cNvCxnSpPr>
                <a:cxnSpLocks noChangeShapeType="1"/>
              </p:cNvCxnSpPr>
              <p:nvPr/>
            </p:nvCxnSpPr>
            <p:spPr bwMode="auto">
              <a:xfrm rot="16200000" flipH="1">
                <a:off x="9906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7" name="Straight Connector 72"/>
              <p:cNvCxnSpPr>
                <a:cxnSpLocks noChangeShapeType="1"/>
              </p:cNvCxnSpPr>
              <p:nvPr/>
            </p:nvCxnSpPr>
            <p:spPr bwMode="auto">
              <a:xfrm rot="16200000" flipH="1">
                <a:off x="14478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8" name="Straight Connector 73"/>
              <p:cNvCxnSpPr>
                <a:cxnSpLocks noChangeShapeType="1"/>
              </p:cNvCxnSpPr>
              <p:nvPr/>
            </p:nvCxnSpPr>
            <p:spPr bwMode="auto">
              <a:xfrm rot="16200000" flipH="1">
                <a:off x="19050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9" name="Straight Connector 7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47900" y="2857500"/>
                <a:ext cx="38100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0" name="Straight Connector 7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2192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1" name="Straight Connector 7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764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</p:grpSp>
        <p:grpSp>
          <p:nvGrpSpPr>
            <p:cNvPr id="42" name="Group 77"/>
            <p:cNvGrpSpPr>
              <a:grpSpLocks/>
            </p:cNvGrpSpPr>
            <p:nvPr/>
          </p:nvGrpSpPr>
          <p:grpSpPr bwMode="auto">
            <a:xfrm rot="5400000">
              <a:off x="5968313" y="2203365"/>
              <a:ext cx="413635" cy="157656"/>
              <a:chOff x="1066800" y="2438400"/>
              <a:chExt cx="1447800" cy="685800"/>
            </a:xfrm>
          </p:grpSpPr>
          <p:cxnSp>
            <p:nvCxnSpPr>
              <p:cNvPr id="103" name="Straight Connector 6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2500" y="2552700"/>
                <a:ext cx="38100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4" name="Straight Connector 71"/>
              <p:cNvCxnSpPr>
                <a:cxnSpLocks noChangeShapeType="1"/>
              </p:cNvCxnSpPr>
              <p:nvPr/>
            </p:nvCxnSpPr>
            <p:spPr bwMode="auto">
              <a:xfrm rot="16200000" flipH="1">
                <a:off x="9906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5" name="Straight Connector 72"/>
              <p:cNvCxnSpPr>
                <a:cxnSpLocks noChangeShapeType="1"/>
              </p:cNvCxnSpPr>
              <p:nvPr/>
            </p:nvCxnSpPr>
            <p:spPr bwMode="auto">
              <a:xfrm rot="16200000" flipH="1">
                <a:off x="14478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6" name="Straight Connector 73"/>
              <p:cNvCxnSpPr>
                <a:cxnSpLocks noChangeShapeType="1"/>
              </p:cNvCxnSpPr>
              <p:nvPr/>
            </p:nvCxnSpPr>
            <p:spPr bwMode="auto">
              <a:xfrm rot="16200000" flipH="1">
                <a:off x="19050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7" name="Straight Connector 7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47900" y="2857500"/>
                <a:ext cx="38100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8" name="Straight Connector 7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2192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9" name="Straight Connector 7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764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</p:grpSp>
        <p:cxnSp>
          <p:nvCxnSpPr>
            <p:cNvPr id="118" name="Straight Connector 117"/>
            <p:cNvCxnSpPr/>
            <p:nvPr/>
          </p:nvCxnSpPr>
          <p:spPr bwMode="auto">
            <a:xfrm flipH="1">
              <a:off x="2742252" y="1507742"/>
              <a:ext cx="100061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>
              <a:off x="2748165" y="1502980"/>
              <a:ext cx="0" cy="17236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3" name="Group 120"/>
            <p:cNvGrpSpPr/>
            <p:nvPr/>
          </p:nvGrpSpPr>
          <p:grpSpPr>
            <a:xfrm>
              <a:off x="2551261" y="2074779"/>
              <a:ext cx="393808" cy="393808"/>
              <a:chOff x="2013062" y="2348048"/>
              <a:chExt cx="393808" cy="393808"/>
            </a:xfrm>
          </p:grpSpPr>
          <p:sp>
            <p:nvSpPr>
              <p:cNvPr id="36" name="Oval 35"/>
              <p:cNvSpPr/>
              <p:nvPr/>
            </p:nvSpPr>
            <p:spPr bwMode="auto">
              <a:xfrm>
                <a:off x="2013062" y="2348048"/>
                <a:ext cx="393808" cy="393808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2062492" y="2442881"/>
                <a:ext cx="294947" cy="204143"/>
              </a:xfrm>
              <a:custGeom>
                <a:avLst/>
                <a:gdLst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9263" h="1826418">
                    <a:moveTo>
                      <a:pt x="0" y="911224"/>
                    </a:moveTo>
                    <a:cubicBezTo>
                      <a:pt x="142875" y="455612"/>
                      <a:pt x="285750" y="0"/>
                      <a:pt x="428625" y="1587"/>
                    </a:cubicBezTo>
                    <a:cubicBezTo>
                      <a:pt x="571500" y="3174"/>
                      <a:pt x="757238" y="616743"/>
                      <a:pt x="857250" y="920749"/>
                    </a:cubicBezTo>
                    <a:cubicBezTo>
                      <a:pt x="981075" y="1234280"/>
                      <a:pt x="1142206" y="1826418"/>
                      <a:pt x="1285875" y="1825624"/>
                    </a:cubicBezTo>
                    <a:cubicBezTo>
                      <a:pt x="1429544" y="1824830"/>
                      <a:pt x="1574403" y="1370408"/>
                      <a:pt x="1719263" y="915987"/>
                    </a:cubicBezTo>
                  </a:path>
                </a:pathLst>
              </a:cu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24" name="Straight Connector 123"/>
            <p:cNvCxnSpPr/>
            <p:nvPr/>
          </p:nvCxnSpPr>
          <p:spPr bwMode="auto">
            <a:xfrm flipH="1">
              <a:off x="2745372" y="3237186"/>
              <a:ext cx="99848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flipH="1">
              <a:off x="3386503" y="2149858"/>
              <a:ext cx="34683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>
              <a:off x="3386503" y="2149857"/>
              <a:ext cx="0" cy="10720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>
              <a:off x="5183772" y="1487706"/>
              <a:ext cx="97746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>
              <a:off x="5194283" y="3216166"/>
              <a:ext cx="97746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>
              <a:off x="6161233" y="1492469"/>
              <a:ext cx="0" cy="5821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 bwMode="auto">
            <a:xfrm>
              <a:off x="6182254" y="2488981"/>
              <a:ext cx="0" cy="7271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/>
            <p:nvPr/>
          </p:nvCxnSpPr>
          <p:spPr bwMode="auto">
            <a:xfrm>
              <a:off x="5204795" y="2133601"/>
              <a:ext cx="42041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 bwMode="auto">
            <a:xfrm>
              <a:off x="5625206" y="2131794"/>
              <a:ext cx="0" cy="11129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7" name="Oval 156"/>
            <p:cNvSpPr/>
            <p:nvPr/>
          </p:nvSpPr>
          <p:spPr bwMode="auto">
            <a:xfrm>
              <a:off x="5592198" y="3180528"/>
              <a:ext cx="63062" cy="63062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3353823" y="3209104"/>
              <a:ext cx="63062" cy="63062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778827" y="1131672"/>
              <a:ext cx="385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3785239" y="2174650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775621" y="3260501"/>
              <a:ext cx="391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702834" y="1131672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4702834" y="2174650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699628" y="3260501"/>
              <a:ext cx="380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4425386" y="1594617"/>
              <a:ext cx="63062" cy="63062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4425386" y="1966092"/>
              <a:ext cx="63062" cy="63062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6214109" y="2117500"/>
              <a:ext cx="3786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4823703" y="1662443"/>
              <a:ext cx="3449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" name="Freeform 172"/>
            <p:cNvSpPr/>
            <p:nvPr/>
          </p:nvSpPr>
          <p:spPr bwMode="auto">
            <a:xfrm>
              <a:off x="4759855" y="1618593"/>
              <a:ext cx="108606" cy="399393"/>
            </a:xfrm>
            <a:custGeom>
              <a:avLst/>
              <a:gdLst>
                <a:gd name="connsiteX0" fmla="*/ 108606 w 108606"/>
                <a:gd name="connsiteY0" fmla="*/ 399393 h 399393"/>
                <a:gd name="connsiteX1" fmla="*/ 3503 w 108606"/>
                <a:gd name="connsiteY1" fmla="*/ 210207 h 399393"/>
                <a:gd name="connsiteX2" fmla="*/ 87586 w 108606"/>
                <a:gd name="connsiteY2" fmla="*/ 0 h 39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606" h="399393">
                  <a:moveTo>
                    <a:pt x="108606" y="399393"/>
                  </a:moveTo>
                  <a:cubicBezTo>
                    <a:pt x="57806" y="338082"/>
                    <a:pt x="7006" y="276772"/>
                    <a:pt x="3503" y="210207"/>
                  </a:cubicBezTo>
                  <a:cubicBezTo>
                    <a:pt x="0" y="143642"/>
                    <a:pt x="43793" y="71821"/>
                    <a:pt x="87586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7" name="Straight Arrow Connector 176"/>
            <p:cNvCxnSpPr/>
            <p:nvPr/>
          </p:nvCxnSpPr>
          <p:spPr bwMode="auto">
            <a:xfrm>
              <a:off x="3029152" y="1408384"/>
              <a:ext cx="50449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78" name="TextBox 177"/>
            <p:cNvSpPr txBox="1"/>
            <p:nvPr/>
          </p:nvSpPr>
          <p:spPr>
            <a:xfrm>
              <a:off x="3103306" y="1042332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9" name="Straight Arrow Connector 178"/>
            <p:cNvCxnSpPr/>
            <p:nvPr/>
          </p:nvCxnSpPr>
          <p:spPr bwMode="auto">
            <a:xfrm>
              <a:off x="4463814" y="3053253"/>
              <a:ext cx="50449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180" name="TextBox 179"/>
            <p:cNvSpPr txBox="1"/>
            <p:nvPr/>
          </p:nvSpPr>
          <p:spPr>
            <a:xfrm>
              <a:off x="4569500" y="2697712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1" name="Straight Arrow Connector 180"/>
            <p:cNvCxnSpPr/>
            <p:nvPr/>
          </p:nvCxnSpPr>
          <p:spPr bwMode="auto">
            <a:xfrm>
              <a:off x="3333952" y="1996963"/>
              <a:ext cx="50449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182" name="TextBox 181"/>
            <p:cNvSpPr txBox="1"/>
            <p:nvPr/>
          </p:nvSpPr>
          <p:spPr>
            <a:xfrm>
              <a:off x="3439638" y="1641422"/>
              <a:ext cx="3401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351463" y="1825848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652204" y="3598119"/>
          <a:ext cx="58420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3" imgW="3974760" imgH="228600" progId="Equation.3">
                  <p:embed/>
                </p:oleObj>
              </mc:Choice>
              <mc:Fallback>
                <p:oleObj name="Equation" r:id="rId3" imgW="3974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204" y="3598119"/>
                        <a:ext cx="58420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652204" y="4058001"/>
          <a:ext cx="483393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Equation" r:id="rId5" imgW="3288960" imgH="228600" progId="Equation.3">
                  <p:embed/>
                </p:oleObj>
              </mc:Choice>
              <mc:Fallback>
                <p:oleObj name="Equation" r:id="rId5" imgW="32889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204" y="4058001"/>
                        <a:ext cx="4833937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652204" y="4517883"/>
          <a:ext cx="427513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Equation" r:id="rId7" imgW="2908080" imgH="228600" progId="Equation.3">
                  <p:embed/>
                </p:oleObj>
              </mc:Choice>
              <mc:Fallback>
                <p:oleObj name="Equation" r:id="rId7" imgW="29080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204" y="4517883"/>
                        <a:ext cx="4275138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2583656" y="5132188"/>
          <a:ext cx="397668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9" imgW="2705040" imgH="228600" progId="Equation.3">
                  <p:embed/>
                </p:oleObj>
              </mc:Choice>
              <mc:Fallback>
                <p:oleObj name="Equation" r:id="rId9" imgW="270504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3656" y="5132188"/>
                        <a:ext cx="3976688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TextBox 121"/>
          <p:cNvSpPr txBox="1"/>
          <p:nvPr/>
        </p:nvSpPr>
        <p:spPr>
          <a:xfrm>
            <a:off x="3184647" y="5707115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5" name="Straight Arrow Connector 124"/>
          <p:cNvCxnSpPr/>
          <p:nvPr/>
        </p:nvCxnSpPr>
        <p:spPr bwMode="auto">
          <a:xfrm flipV="1">
            <a:off x="3867807" y="5433850"/>
            <a:ext cx="241738" cy="2942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4855791" y="5707115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= L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8" name="Straight Arrow Connector 127"/>
          <p:cNvCxnSpPr/>
          <p:nvPr/>
        </p:nvCxnSpPr>
        <p:spPr bwMode="auto">
          <a:xfrm flipH="1" flipV="1">
            <a:off x="4797974" y="5418083"/>
            <a:ext cx="204950" cy="2785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Analysis (cont.)</a:t>
            </a:r>
            <a:endParaRPr lang="en-US" dirty="0"/>
          </a:p>
        </p:txBody>
      </p:sp>
      <p:grpSp>
        <p:nvGrpSpPr>
          <p:cNvPr id="3" name="Group 189"/>
          <p:cNvGrpSpPr/>
          <p:nvPr/>
        </p:nvGrpSpPr>
        <p:grpSpPr>
          <a:xfrm>
            <a:off x="2451362" y="832132"/>
            <a:ext cx="4241276" cy="2525946"/>
            <a:chOff x="2351463" y="1042332"/>
            <a:chExt cx="4241276" cy="2525946"/>
          </a:xfrm>
        </p:grpSpPr>
        <p:grpSp>
          <p:nvGrpSpPr>
            <p:cNvPr id="11" name="Group 114"/>
            <p:cNvGrpSpPr/>
            <p:nvPr/>
          </p:nvGrpSpPr>
          <p:grpSpPr>
            <a:xfrm>
              <a:off x="3737495" y="2060026"/>
              <a:ext cx="1456604" cy="157658"/>
              <a:chOff x="3191413" y="2333295"/>
              <a:chExt cx="1456604" cy="157658"/>
            </a:xfrm>
          </p:grpSpPr>
          <p:grpSp>
            <p:nvGrpSpPr>
              <p:cNvPr id="12" name="Group 77"/>
              <p:cNvGrpSpPr>
                <a:grpSpLocks/>
              </p:cNvGrpSpPr>
              <p:nvPr/>
            </p:nvGrpSpPr>
            <p:grpSpPr bwMode="auto">
              <a:xfrm>
                <a:off x="3191413" y="2333295"/>
                <a:ext cx="413635" cy="157656"/>
                <a:chOff x="1066800" y="2438400"/>
                <a:chExt cx="1447800" cy="685800"/>
              </a:xfrm>
            </p:grpSpPr>
            <p:cxnSp>
              <p:nvCxnSpPr>
                <p:cNvPr id="4" name="Straight Connector 6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952500" y="2552700"/>
                  <a:ext cx="381000" cy="1524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5" name="Straight Connector 71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9906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" name="Straight Connector 72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4478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7" name="Straight Connector 7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9050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8" name="Straight Connector 7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247900" y="2857500"/>
                  <a:ext cx="381000" cy="1524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9" name="Straight Connector 7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2192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10" name="Straight Connector 7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6764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</p:grpSp>
          <p:grpSp>
            <p:nvGrpSpPr>
              <p:cNvPr id="13" name="Group 99"/>
              <p:cNvGrpSpPr>
                <a:grpSpLocks/>
              </p:cNvGrpSpPr>
              <p:nvPr/>
            </p:nvGrpSpPr>
            <p:grpSpPr bwMode="auto">
              <a:xfrm>
                <a:off x="3936135" y="2333298"/>
                <a:ext cx="711882" cy="157655"/>
                <a:chOff x="2895600" y="2743200"/>
                <a:chExt cx="1524000" cy="381000"/>
              </a:xfrm>
            </p:grpSpPr>
            <p:grpSp>
              <p:nvGrpSpPr>
                <p:cNvPr id="14" name="Group 88"/>
                <p:cNvGrpSpPr>
                  <a:grpSpLocks/>
                </p:cNvGrpSpPr>
                <p:nvPr/>
              </p:nvGrpSpPr>
              <p:grpSpPr bwMode="auto">
                <a:xfrm>
                  <a:off x="2895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22" name="Arc 21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23" name="Arc 22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15" name="Group 90"/>
                <p:cNvGrpSpPr>
                  <a:grpSpLocks/>
                </p:cNvGrpSpPr>
                <p:nvPr/>
              </p:nvGrpSpPr>
              <p:grpSpPr bwMode="auto">
                <a:xfrm>
                  <a:off x="3276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20" name="Arc 19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21" name="Arc 20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24" name="Group 93"/>
                <p:cNvGrpSpPr>
                  <a:grpSpLocks/>
                </p:cNvGrpSpPr>
                <p:nvPr/>
              </p:nvGrpSpPr>
              <p:grpSpPr bwMode="auto">
                <a:xfrm>
                  <a:off x="3657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18" name="Arc 17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9" name="Arc 18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25" name="Group 96"/>
                <p:cNvGrpSpPr>
                  <a:grpSpLocks/>
                </p:cNvGrpSpPr>
                <p:nvPr/>
              </p:nvGrpSpPr>
              <p:grpSpPr bwMode="auto">
                <a:xfrm>
                  <a:off x="4038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16" name="Arc 15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7" name="Arc 16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</p:grpSp>
          <p:cxnSp>
            <p:nvCxnSpPr>
              <p:cNvPr id="40" name="Straight Connector 39"/>
              <p:cNvCxnSpPr/>
              <p:nvPr/>
            </p:nvCxnSpPr>
            <p:spPr bwMode="auto">
              <a:xfrm>
                <a:off x="3615558" y="2406869"/>
                <a:ext cx="31531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6" name="Group 113"/>
            <p:cNvGrpSpPr/>
            <p:nvPr/>
          </p:nvGrpSpPr>
          <p:grpSpPr>
            <a:xfrm>
              <a:off x="3742751" y="1403133"/>
              <a:ext cx="1446093" cy="178673"/>
              <a:chOff x="3238710" y="1676402"/>
              <a:chExt cx="1446093" cy="178673"/>
            </a:xfrm>
          </p:grpSpPr>
          <p:grpSp>
            <p:nvGrpSpPr>
              <p:cNvPr id="27" name="Group 99"/>
              <p:cNvGrpSpPr>
                <a:grpSpLocks/>
              </p:cNvGrpSpPr>
              <p:nvPr/>
            </p:nvGrpSpPr>
            <p:grpSpPr bwMode="auto">
              <a:xfrm flipV="1">
                <a:off x="3972921" y="1676402"/>
                <a:ext cx="711882" cy="157655"/>
                <a:chOff x="2895600" y="2743200"/>
                <a:chExt cx="1524000" cy="381000"/>
              </a:xfrm>
            </p:grpSpPr>
            <p:grpSp>
              <p:nvGrpSpPr>
                <p:cNvPr id="28" name="Group 88"/>
                <p:cNvGrpSpPr>
                  <a:grpSpLocks/>
                </p:cNvGrpSpPr>
                <p:nvPr/>
              </p:nvGrpSpPr>
              <p:grpSpPr bwMode="auto">
                <a:xfrm>
                  <a:off x="2895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83" name="Arc 82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84" name="Arc 83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29" name="Group 90"/>
                <p:cNvGrpSpPr>
                  <a:grpSpLocks/>
                </p:cNvGrpSpPr>
                <p:nvPr/>
              </p:nvGrpSpPr>
              <p:grpSpPr bwMode="auto">
                <a:xfrm>
                  <a:off x="3276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81" name="Arc 80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82" name="Arc 81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30" name="Group 93"/>
                <p:cNvGrpSpPr>
                  <a:grpSpLocks/>
                </p:cNvGrpSpPr>
                <p:nvPr/>
              </p:nvGrpSpPr>
              <p:grpSpPr bwMode="auto">
                <a:xfrm>
                  <a:off x="3657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79" name="Arc 78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80" name="Arc 79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31" name="Group 96"/>
                <p:cNvGrpSpPr>
                  <a:grpSpLocks/>
                </p:cNvGrpSpPr>
                <p:nvPr/>
              </p:nvGrpSpPr>
              <p:grpSpPr bwMode="auto">
                <a:xfrm>
                  <a:off x="4038600" y="2743200"/>
                  <a:ext cx="381000" cy="381000"/>
                  <a:chOff x="2895600" y="2743200"/>
                  <a:chExt cx="381000" cy="381000"/>
                </a:xfrm>
              </p:grpSpPr>
              <p:sp>
                <p:nvSpPr>
                  <p:cNvPr id="77" name="Arc 76"/>
                  <p:cNvSpPr/>
                  <p:nvPr/>
                </p:nvSpPr>
                <p:spPr bwMode="auto">
                  <a:xfrm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78" name="Arc 77"/>
                  <p:cNvSpPr/>
                  <p:nvPr/>
                </p:nvSpPr>
                <p:spPr bwMode="auto">
                  <a:xfrm flipH="1">
                    <a:off x="2895600" y="2743200"/>
                    <a:ext cx="381000" cy="381000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</p:grpSp>
          <p:cxnSp>
            <p:nvCxnSpPr>
              <p:cNvPr id="85" name="Straight Connector 84"/>
              <p:cNvCxnSpPr/>
              <p:nvPr/>
            </p:nvCxnSpPr>
            <p:spPr bwMode="auto">
              <a:xfrm>
                <a:off x="3652344" y="1760483"/>
                <a:ext cx="31531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2" name="Group 77"/>
              <p:cNvGrpSpPr>
                <a:grpSpLocks/>
              </p:cNvGrpSpPr>
              <p:nvPr/>
            </p:nvGrpSpPr>
            <p:grpSpPr bwMode="auto">
              <a:xfrm>
                <a:off x="3238710" y="1697419"/>
                <a:ext cx="413635" cy="157656"/>
                <a:chOff x="1066800" y="2438400"/>
                <a:chExt cx="1447800" cy="685800"/>
              </a:xfrm>
            </p:grpSpPr>
            <p:cxnSp>
              <p:nvCxnSpPr>
                <p:cNvPr id="87" name="Straight Connector 6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952500" y="2552700"/>
                  <a:ext cx="381000" cy="1524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88" name="Straight Connector 71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9906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89" name="Straight Connector 72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4478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90" name="Straight Connector 7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9050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91" name="Straight Connector 7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247900" y="2857500"/>
                  <a:ext cx="381000" cy="1524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92" name="Straight Connector 7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2192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93" name="Straight Connector 7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676400" y="2667000"/>
                  <a:ext cx="68580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</p:cxnSp>
          </p:grpSp>
        </p:grpSp>
        <p:grpSp>
          <p:nvGrpSpPr>
            <p:cNvPr id="33" name="Group 99"/>
            <p:cNvGrpSpPr>
              <a:grpSpLocks/>
            </p:cNvGrpSpPr>
            <p:nvPr/>
          </p:nvGrpSpPr>
          <p:grpSpPr bwMode="auto">
            <a:xfrm>
              <a:off x="4476962" y="3137340"/>
              <a:ext cx="711882" cy="157655"/>
              <a:chOff x="2895600" y="2743200"/>
              <a:chExt cx="1524000" cy="381000"/>
            </a:xfrm>
          </p:grpSpPr>
          <p:grpSp>
            <p:nvGrpSpPr>
              <p:cNvPr id="34" name="Group 88"/>
              <p:cNvGrpSpPr>
                <a:grpSpLocks/>
              </p:cNvGrpSpPr>
              <p:nvPr/>
            </p:nvGrpSpPr>
            <p:grpSpPr bwMode="auto">
              <a:xfrm>
                <a:off x="2895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61" name="Arc 60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2" name="Arc 61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7" name="Group 90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59" name="Arc 58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0" name="Arc 59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8" name="Group 93"/>
              <p:cNvGrpSpPr>
                <a:grpSpLocks/>
              </p:cNvGrpSpPr>
              <p:nvPr/>
            </p:nvGrpSpPr>
            <p:grpSpPr bwMode="auto">
              <a:xfrm>
                <a:off x="3657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57" name="Arc 56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8" name="Arc 57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9" name="Group 96"/>
              <p:cNvGrpSpPr>
                <a:grpSpLocks/>
              </p:cNvGrpSpPr>
              <p:nvPr/>
            </p:nvGrpSpPr>
            <p:grpSpPr bwMode="auto">
              <a:xfrm>
                <a:off x="4038600" y="2743200"/>
                <a:ext cx="381000" cy="381000"/>
                <a:chOff x="2895600" y="2743200"/>
                <a:chExt cx="381000" cy="381000"/>
              </a:xfrm>
            </p:grpSpPr>
            <p:sp>
              <p:nvSpPr>
                <p:cNvPr id="55" name="Arc 54"/>
                <p:cNvSpPr/>
                <p:nvPr/>
              </p:nvSpPr>
              <p:spPr bwMode="auto">
                <a:xfrm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6" name="Arc 55"/>
                <p:cNvSpPr/>
                <p:nvPr/>
              </p:nvSpPr>
              <p:spPr bwMode="auto">
                <a:xfrm flipH="1">
                  <a:off x="2895600" y="2743200"/>
                  <a:ext cx="381000" cy="3810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cxnSp>
          <p:nvCxnSpPr>
            <p:cNvPr id="63" name="Straight Connector 62"/>
            <p:cNvCxnSpPr/>
            <p:nvPr/>
          </p:nvCxnSpPr>
          <p:spPr bwMode="auto">
            <a:xfrm>
              <a:off x="4156385" y="3210911"/>
              <a:ext cx="3153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1" name="Group 77"/>
            <p:cNvGrpSpPr>
              <a:grpSpLocks/>
            </p:cNvGrpSpPr>
            <p:nvPr/>
          </p:nvGrpSpPr>
          <p:grpSpPr bwMode="auto">
            <a:xfrm>
              <a:off x="3742750" y="3147847"/>
              <a:ext cx="413635" cy="157656"/>
              <a:chOff x="1066800" y="2438400"/>
              <a:chExt cx="1447800" cy="685800"/>
            </a:xfrm>
          </p:grpSpPr>
          <p:cxnSp>
            <p:nvCxnSpPr>
              <p:cNvPr id="95" name="Straight Connector 6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2500" y="2552700"/>
                <a:ext cx="38100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6" name="Straight Connector 71"/>
              <p:cNvCxnSpPr>
                <a:cxnSpLocks noChangeShapeType="1"/>
              </p:cNvCxnSpPr>
              <p:nvPr/>
            </p:nvCxnSpPr>
            <p:spPr bwMode="auto">
              <a:xfrm rot="16200000" flipH="1">
                <a:off x="9906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7" name="Straight Connector 72"/>
              <p:cNvCxnSpPr>
                <a:cxnSpLocks noChangeShapeType="1"/>
              </p:cNvCxnSpPr>
              <p:nvPr/>
            </p:nvCxnSpPr>
            <p:spPr bwMode="auto">
              <a:xfrm rot="16200000" flipH="1">
                <a:off x="14478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8" name="Straight Connector 73"/>
              <p:cNvCxnSpPr>
                <a:cxnSpLocks noChangeShapeType="1"/>
              </p:cNvCxnSpPr>
              <p:nvPr/>
            </p:nvCxnSpPr>
            <p:spPr bwMode="auto">
              <a:xfrm rot="16200000" flipH="1">
                <a:off x="19050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9" name="Straight Connector 7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47900" y="2857500"/>
                <a:ext cx="38100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0" name="Straight Connector 7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2192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1" name="Straight Connector 7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764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</p:grpSp>
        <p:grpSp>
          <p:nvGrpSpPr>
            <p:cNvPr id="42" name="Group 77"/>
            <p:cNvGrpSpPr>
              <a:grpSpLocks/>
            </p:cNvGrpSpPr>
            <p:nvPr/>
          </p:nvGrpSpPr>
          <p:grpSpPr bwMode="auto">
            <a:xfrm rot="5400000">
              <a:off x="5968313" y="2203365"/>
              <a:ext cx="413635" cy="157656"/>
              <a:chOff x="1066800" y="2438400"/>
              <a:chExt cx="1447800" cy="685800"/>
            </a:xfrm>
          </p:grpSpPr>
          <p:cxnSp>
            <p:nvCxnSpPr>
              <p:cNvPr id="103" name="Straight Connector 6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2500" y="2552700"/>
                <a:ext cx="38100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4" name="Straight Connector 71"/>
              <p:cNvCxnSpPr>
                <a:cxnSpLocks noChangeShapeType="1"/>
              </p:cNvCxnSpPr>
              <p:nvPr/>
            </p:nvCxnSpPr>
            <p:spPr bwMode="auto">
              <a:xfrm rot="16200000" flipH="1">
                <a:off x="9906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5" name="Straight Connector 72"/>
              <p:cNvCxnSpPr>
                <a:cxnSpLocks noChangeShapeType="1"/>
              </p:cNvCxnSpPr>
              <p:nvPr/>
            </p:nvCxnSpPr>
            <p:spPr bwMode="auto">
              <a:xfrm rot="16200000" flipH="1">
                <a:off x="14478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6" name="Straight Connector 73"/>
              <p:cNvCxnSpPr>
                <a:cxnSpLocks noChangeShapeType="1"/>
              </p:cNvCxnSpPr>
              <p:nvPr/>
            </p:nvCxnSpPr>
            <p:spPr bwMode="auto">
              <a:xfrm rot="16200000" flipH="1">
                <a:off x="19050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7" name="Straight Connector 7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47900" y="2857500"/>
                <a:ext cx="38100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8" name="Straight Connector 7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2192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9" name="Straight Connector 7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76400" y="2667000"/>
                <a:ext cx="68580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</p:grpSp>
        <p:cxnSp>
          <p:nvCxnSpPr>
            <p:cNvPr id="118" name="Straight Connector 117"/>
            <p:cNvCxnSpPr/>
            <p:nvPr/>
          </p:nvCxnSpPr>
          <p:spPr bwMode="auto">
            <a:xfrm flipH="1">
              <a:off x="2742252" y="1507742"/>
              <a:ext cx="100061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>
              <a:off x="2748165" y="1502980"/>
              <a:ext cx="0" cy="17236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3" name="Group 120"/>
            <p:cNvGrpSpPr/>
            <p:nvPr/>
          </p:nvGrpSpPr>
          <p:grpSpPr>
            <a:xfrm>
              <a:off x="2551261" y="2074779"/>
              <a:ext cx="393808" cy="393808"/>
              <a:chOff x="2013062" y="2348048"/>
              <a:chExt cx="393808" cy="393808"/>
            </a:xfrm>
          </p:grpSpPr>
          <p:sp>
            <p:nvSpPr>
              <p:cNvPr id="36" name="Oval 35"/>
              <p:cNvSpPr/>
              <p:nvPr/>
            </p:nvSpPr>
            <p:spPr bwMode="auto">
              <a:xfrm>
                <a:off x="2013062" y="2348048"/>
                <a:ext cx="393808" cy="393808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2062492" y="2442881"/>
                <a:ext cx="294947" cy="204143"/>
              </a:xfrm>
              <a:custGeom>
                <a:avLst/>
                <a:gdLst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9263" h="1826418">
                    <a:moveTo>
                      <a:pt x="0" y="911224"/>
                    </a:moveTo>
                    <a:cubicBezTo>
                      <a:pt x="142875" y="455612"/>
                      <a:pt x="285750" y="0"/>
                      <a:pt x="428625" y="1587"/>
                    </a:cubicBezTo>
                    <a:cubicBezTo>
                      <a:pt x="571500" y="3174"/>
                      <a:pt x="757238" y="616743"/>
                      <a:pt x="857250" y="920749"/>
                    </a:cubicBezTo>
                    <a:cubicBezTo>
                      <a:pt x="981075" y="1234280"/>
                      <a:pt x="1142206" y="1826418"/>
                      <a:pt x="1285875" y="1825624"/>
                    </a:cubicBezTo>
                    <a:cubicBezTo>
                      <a:pt x="1429544" y="1824830"/>
                      <a:pt x="1574403" y="1370408"/>
                      <a:pt x="1719263" y="915987"/>
                    </a:cubicBezTo>
                  </a:path>
                </a:pathLst>
              </a:cu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24" name="Straight Connector 123"/>
            <p:cNvCxnSpPr/>
            <p:nvPr/>
          </p:nvCxnSpPr>
          <p:spPr bwMode="auto">
            <a:xfrm flipH="1">
              <a:off x="2745372" y="3237186"/>
              <a:ext cx="99848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flipH="1">
              <a:off x="3386503" y="2149858"/>
              <a:ext cx="34683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>
              <a:off x="3386503" y="2149857"/>
              <a:ext cx="0" cy="10720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>
              <a:off x="5183772" y="1487706"/>
              <a:ext cx="97746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>
              <a:off x="5194283" y="3216166"/>
              <a:ext cx="97746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>
              <a:off x="6161233" y="1492469"/>
              <a:ext cx="0" cy="5821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 bwMode="auto">
            <a:xfrm>
              <a:off x="6182254" y="2488981"/>
              <a:ext cx="0" cy="7271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/>
            <p:nvPr/>
          </p:nvCxnSpPr>
          <p:spPr bwMode="auto">
            <a:xfrm>
              <a:off x="5204795" y="2133601"/>
              <a:ext cx="42041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 bwMode="auto">
            <a:xfrm>
              <a:off x="5625206" y="2131794"/>
              <a:ext cx="0" cy="11129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7" name="Oval 156"/>
            <p:cNvSpPr/>
            <p:nvPr/>
          </p:nvSpPr>
          <p:spPr bwMode="auto">
            <a:xfrm>
              <a:off x="5592198" y="3180528"/>
              <a:ext cx="63062" cy="63062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3353823" y="3209104"/>
              <a:ext cx="63062" cy="63062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778827" y="1131672"/>
              <a:ext cx="385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3785239" y="2174650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775621" y="3260501"/>
              <a:ext cx="391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702834" y="1131672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4702834" y="2174650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699628" y="3260501"/>
              <a:ext cx="380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4425386" y="1594617"/>
              <a:ext cx="63062" cy="63062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4425386" y="1966092"/>
              <a:ext cx="63062" cy="63062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6214109" y="2117500"/>
              <a:ext cx="3786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4823703" y="1662443"/>
              <a:ext cx="3449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" name="Freeform 172"/>
            <p:cNvSpPr/>
            <p:nvPr/>
          </p:nvSpPr>
          <p:spPr bwMode="auto">
            <a:xfrm>
              <a:off x="4759855" y="1618593"/>
              <a:ext cx="108606" cy="399393"/>
            </a:xfrm>
            <a:custGeom>
              <a:avLst/>
              <a:gdLst>
                <a:gd name="connsiteX0" fmla="*/ 108606 w 108606"/>
                <a:gd name="connsiteY0" fmla="*/ 399393 h 399393"/>
                <a:gd name="connsiteX1" fmla="*/ 3503 w 108606"/>
                <a:gd name="connsiteY1" fmla="*/ 210207 h 399393"/>
                <a:gd name="connsiteX2" fmla="*/ 87586 w 108606"/>
                <a:gd name="connsiteY2" fmla="*/ 0 h 39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606" h="399393">
                  <a:moveTo>
                    <a:pt x="108606" y="399393"/>
                  </a:moveTo>
                  <a:cubicBezTo>
                    <a:pt x="57806" y="338082"/>
                    <a:pt x="7006" y="276772"/>
                    <a:pt x="3503" y="210207"/>
                  </a:cubicBezTo>
                  <a:cubicBezTo>
                    <a:pt x="0" y="143642"/>
                    <a:pt x="43793" y="71821"/>
                    <a:pt x="87586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7" name="Straight Arrow Connector 176"/>
            <p:cNvCxnSpPr/>
            <p:nvPr/>
          </p:nvCxnSpPr>
          <p:spPr bwMode="auto">
            <a:xfrm>
              <a:off x="3029152" y="1408384"/>
              <a:ext cx="50449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78" name="TextBox 177"/>
            <p:cNvSpPr txBox="1"/>
            <p:nvPr/>
          </p:nvSpPr>
          <p:spPr>
            <a:xfrm>
              <a:off x="3103306" y="1042332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9" name="Straight Arrow Connector 178"/>
            <p:cNvCxnSpPr/>
            <p:nvPr/>
          </p:nvCxnSpPr>
          <p:spPr bwMode="auto">
            <a:xfrm>
              <a:off x="4463814" y="3053253"/>
              <a:ext cx="50449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180" name="TextBox 179"/>
            <p:cNvSpPr txBox="1"/>
            <p:nvPr/>
          </p:nvSpPr>
          <p:spPr>
            <a:xfrm>
              <a:off x="4569500" y="2697712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1" name="Straight Arrow Connector 180"/>
            <p:cNvCxnSpPr/>
            <p:nvPr/>
          </p:nvCxnSpPr>
          <p:spPr bwMode="auto">
            <a:xfrm>
              <a:off x="3333952" y="1996963"/>
              <a:ext cx="50449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182" name="TextBox 181"/>
            <p:cNvSpPr txBox="1"/>
            <p:nvPr/>
          </p:nvSpPr>
          <p:spPr>
            <a:xfrm>
              <a:off x="3439638" y="1641422"/>
              <a:ext cx="3401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351463" y="1825848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457984" y="4096892"/>
          <a:ext cx="3897937" cy="296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3" imgW="3009600" imgH="228600" progId="Equation.3">
                  <p:embed/>
                </p:oleObj>
              </mc:Choice>
              <mc:Fallback>
                <p:oleObj name="Equation" r:id="rId3" imgW="30096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84" y="4096892"/>
                        <a:ext cx="3897937" cy="2965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997252" y="5276020"/>
          <a:ext cx="2819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5" imgW="1917360" imgH="431640" progId="Equation.3">
                  <p:embed/>
                </p:oleObj>
              </mc:Choice>
              <mc:Fallback>
                <p:oleObj name="Equation" r:id="rId5" imgW="191736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7252" y="5276020"/>
                        <a:ext cx="2819400" cy="6350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325815" y="4587100"/>
          <a:ext cx="4162274" cy="296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Equation" r:id="rId7" imgW="3213000" imgH="228600" progId="Equation.3">
                  <p:embed/>
                </p:oleObj>
              </mc:Choice>
              <mc:Fallback>
                <p:oleObj name="Equation" r:id="rId7" imgW="321300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815" y="4587100"/>
                        <a:ext cx="4162274" cy="2965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4786637" y="4096892"/>
          <a:ext cx="3931503" cy="296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Equation" r:id="rId9" imgW="3035160" imgH="228600" progId="Equation.3">
                  <p:embed/>
                </p:oleObj>
              </mc:Choice>
              <mc:Fallback>
                <p:oleObj name="Equation" r:id="rId9" imgW="303516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637" y="4096892"/>
                        <a:ext cx="3931503" cy="2965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5346082" y="4587100"/>
          <a:ext cx="2812612" cy="296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Equation" r:id="rId11" imgW="2171520" imgH="228600" progId="Equation.3">
                  <p:embed/>
                </p:oleObj>
              </mc:Choice>
              <mc:Fallback>
                <p:oleObj name="Equation" r:id="rId11" imgW="217152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082" y="4587100"/>
                        <a:ext cx="2812612" cy="2965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5342688" y="5275227"/>
          <a:ext cx="28194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13" imgW="1917360" imgH="431640" progId="Equation.3">
                  <p:embed/>
                </p:oleObj>
              </mc:Choice>
              <mc:Fallback>
                <p:oleObj name="Equation" r:id="rId13" imgW="1917360" imgH="431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2688" y="5275227"/>
                        <a:ext cx="2819400" cy="6365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TextBox 126"/>
          <p:cNvSpPr txBox="1"/>
          <p:nvPr/>
        </p:nvSpPr>
        <p:spPr>
          <a:xfrm>
            <a:off x="483476" y="3673367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Solving for 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861034" y="3673367"/>
            <a:ext cx="1704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Solving for 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17401</TotalTime>
  <Words>1003</Words>
  <Application>Microsoft Office PowerPoint</Application>
  <PresentationFormat>On-screen Show (4:3)</PresentationFormat>
  <Paragraphs>248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Blank Presentation</vt:lpstr>
      <vt:lpstr>Equation</vt:lpstr>
      <vt:lpstr>PowerPoint Presentation</vt:lpstr>
      <vt:lpstr>Kirchhoff’s Current Law</vt:lpstr>
      <vt:lpstr>Current Return Path Test Setup</vt:lpstr>
      <vt:lpstr>Current Return Path Test Setup (cont.)</vt:lpstr>
      <vt:lpstr>Equivalent Circuit</vt:lpstr>
      <vt:lpstr>Equivalent Circuit (cont.)</vt:lpstr>
      <vt:lpstr>A Word About Mutual Inductance</vt:lpstr>
      <vt:lpstr>Circuit Analysis</vt:lpstr>
      <vt:lpstr>Circuit Analysis (cont.)</vt:lpstr>
      <vt:lpstr>Circuit Analysis (cont.)</vt:lpstr>
      <vt:lpstr>Circuit Analysis (cont.)</vt:lpstr>
      <vt:lpstr>Test #1 Setup Parameters</vt:lpstr>
      <vt:lpstr>Inductance of Circular Loop</vt:lpstr>
      <vt:lpstr>Inductance of Circular Loop (cont.)</vt:lpstr>
      <vt:lpstr>Why Do We Use the Shield Radius?</vt:lpstr>
      <vt:lpstr>Return Currents – Model for Test #1</vt:lpstr>
      <vt:lpstr>Updated Equivalent Circuit</vt:lpstr>
      <vt:lpstr>Test #1:  Measured vs. Model</vt:lpstr>
      <vt:lpstr>Test #2:  3.5-Turn Loop</vt:lpstr>
      <vt:lpstr>Test #2:  Measured vs. Model</vt:lpstr>
      <vt:lpstr>Test #3:  1-Turn Loop</vt:lpstr>
      <vt:lpstr>Test #3:  Measured vs. Model</vt:lpstr>
      <vt:lpstr>Why Doesn’t the Ground Wire Current Go To Zero?</vt:lpstr>
      <vt:lpstr>Observations/Summary</vt:lpstr>
      <vt:lpstr>Questions/Comments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HSTNet User</dc:creator>
  <cp:lastModifiedBy>Nga Pham</cp:lastModifiedBy>
  <cp:revision>779</cp:revision>
  <cp:lastPrinted>2003-08-21T14:26:29Z</cp:lastPrinted>
  <dcterms:created xsi:type="dcterms:W3CDTF">2003-05-13T12:20:03Z</dcterms:created>
  <dcterms:modified xsi:type="dcterms:W3CDTF">2014-06-11T16:20:04Z</dcterms:modified>
</cp:coreProperties>
</file>